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54"/>
  </p:notesMasterIdLst>
  <p:sldIdLst>
    <p:sldId id="256" r:id="rId3"/>
    <p:sldId id="261" r:id="rId4"/>
    <p:sldId id="262" r:id="rId5"/>
    <p:sldId id="263" r:id="rId6"/>
    <p:sldId id="257" r:id="rId7"/>
    <p:sldId id="267" r:id="rId8"/>
    <p:sldId id="431" r:id="rId9"/>
    <p:sldId id="476" r:id="rId10"/>
    <p:sldId id="457" r:id="rId11"/>
    <p:sldId id="298" r:id="rId12"/>
    <p:sldId id="483" r:id="rId13"/>
    <p:sldId id="484" r:id="rId14"/>
    <p:sldId id="485" r:id="rId15"/>
    <p:sldId id="486" r:id="rId16"/>
    <p:sldId id="300" r:id="rId17"/>
    <p:sldId id="303" r:id="rId18"/>
    <p:sldId id="299" r:id="rId19"/>
    <p:sldId id="304" r:id="rId20"/>
    <p:sldId id="305" r:id="rId21"/>
    <p:sldId id="306" r:id="rId22"/>
    <p:sldId id="481" r:id="rId23"/>
    <p:sldId id="477" r:id="rId24"/>
    <p:sldId id="478" r:id="rId25"/>
    <p:sldId id="463" r:id="rId26"/>
    <p:sldId id="464" r:id="rId27"/>
    <p:sldId id="465" r:id="rId28"/>
    <p:sldId id="466" r:id="rId29"/>
    <p:sldId id="479" r:id="rId30"/>
    <p:sldId id="480" r:id="rId31"/>
    <p:sldId id="467" r:id="rId32"/>
    <p:sldId id="428" r:id="rId33"/>
    <p:sldId id="468" r:id="rId34"/>
    <p:sldId id="421" r:id="rId35"/>
    <p:sldId id="422" r:id="rId36"/>
    <p:sldId id="469" r:id="rId37"/>
    <p:sldId id="423" r:id="rId38"/>
    <p:sldId id="470" r:id="rId39"/>
    <p:sldId id="424" r:id="rId40"/>
    <p:sldId id="472" r:id="rId41"/>
    <p:sldId id="471" r:id="rId42"/>
    <p:sldId id="426" r:id="rId43"/>
    <p:sldId id="425" r:id="rId44"/>
    <p:sldId id="427" r:id="rId45"/>
    <p:sldId id="473" r:id="rId46"/>
    <p:sldId id="474" r:id="rId47"/>
    <p:sldId id="475" r:id="rId48"/>
    <p:sldId id="436" r:id="rId49"/>
    <p:sldId id="297" r:id="rId50"/>
    <p:sldId id="365" r:id="rId51"/>
    <p:sldId id="348" r:id="rId52"/>
    <p:sldId id="264"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7" autoAdjust="0"/>
    <p:restoredTop sz="64859" autoAdjust="0"/>
  </p:normalViewPr>
  <p:slideViewPr>
    <p:cSldViewPr snapToGrid="0">
      <p:cViewPr varScale="1">
        <p:scale>
          <a:sx n="55" d="100"/>
          <a:sy n="55" d="100"/>
        </p:scale>
        <p:origin x="1460" y="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https://viblo.asia/p/machine-learning-attention-attention-attention-eW65GPJYKDO</a:t>
            </a:r>
          </a:p>
        </p:txBody>
      </p:sp>
    </p:spTree>
    <p:extLst>
      <p:ext uri="{BB962C8B-B14F-4D97-AF65-F5344CB8AC3E}">
        <p14:creationId xmlns:p14="http://schemas.microsoft.com/office/powerpoint/2010/main" val="1921823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https://phamdinhkhanh.github.io/2020/05/28/TransformerThemDauTV.html</a:t>
            </a:r>
          </a:p>
        </p:txBody>
      </p:sp>
    </p:spTree>
    <p:extLst>
      <p:ext uri="{BB962C8B-B14F-4D97-AF65-F5344CB8AC3E}">
        <p14:creationId xmlns:p14="http://schemas.microsoft.com/office/powerpoint/2010/main" val="692689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https://lena-voita.github.io/nlp_course/seq2seq_and_attention.html#transformer_intro</a:t>
            </a:r>
          </a:p>
        </p:txBody>
      </p:sp>
    </p:spTree>
    <p:extLst>
      <p:ext uri="{BB962C8B-B14F-4D97-AF65-F5344CB8AC3E}">
        <p14:creationId xmlns:p14="http://schemas.microsoft.com/office/powerpoint/2010/main" val="3540672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https://pbcquoc.github.io/transformer/?fbclid=IwAR1d2XEpvcALURnvC5xl_f_rxUwheFc8MJ5F1YlMYcvk5T-ZMF84z5LFryE</a:t>
            </a:r>
          </a:p>
          <a:p>
            <a:endParaRPr lang="en-US" dirty="0"/>
          </a:p>
        </p:txBody>
      </p:sp>
    </p:spTree>
    <p:extLst>
      <p:ext uri="{BB962C8B-B14F-4D97-AF65-F5344CB8AC3E}">
        <p14:creationId xmlns:p14="http://schemas.microsoft.com/office/powerpoint/2010/main" val="237908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b="0" i="0" dirty="0">
                <a:solidFill>
                  <a:srgbClr val="333333"/>
                </a:solidFill>
                <a:effectLst/>
                <a:latin typeface="Helvetica" panose="020B0604020202020204" pitchFamily="34" charset="0"/>
              </a:rPr>
              <a:t>Chúng ta muốn mô hình có thể học nhiều kiểu mối quan hệ giữa các từ với nhau. Với mỗi self-attention, chúng ta học được một kiểu pattern, do đó để có thể mở rộng khả năng này, chúng ta đơn giản là thêm nhiều self-attention. Tức là chúng ta cần nhiều ma trận query, key, value mà thôi. Giờ đây ma trận trọng số key, query, value sẽ có thêm 1 chiều depth nữa.</a:t>
            </a:r>
            <a:endParaRPr lang="en-US" dirty="0"/>
          </a:p>
          <a:p>
            <a:endParaRPr lang="en-US" dirty="0"/>
          </a:p>
        </p:txBody>
      </p:sp>
    </p:spTree>
    <p:extLst>
      <p:ext uri="{BB962C8B-B14F-4D97-AF65-F5344CB8AC3E}">
        <p14:creationId xmlns:p14="http://schemas.microsoft.com/office/powerpoint/2010/main" val="4103289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017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50</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6544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https://phamdinhkhanh.github.io/2019/08/19/CorrectSpellingVietnamseTonePrediction.html</a:t>
            </a:r>
          </a:p>
          <a:p>
            <a:r>
              <a:rPr lang="en-US" dirty="0"/>
              <a:t>https://lena-voita.github.io/nlp_course/seq2seq_and_attention.html</a:t>
            </a:r>
          </a:p>
        </p:txBody>
      </p:sp>
    </p:spTree>
    <p:extLst>
      <p:ext uri="{BB962C8B-B14F-4D97-AF65-F5344CB8AC3E}">
        <p14:creationId xmlns:p14="http://schemas.microsoft.com/office/powerpoint/2010/main" val="4013196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https://viblo.asia/p/machine-learning-attention-attention-attention-eW65GPJYKDO</a:t>
            </a:r>
          </a:p>
        </p:txBody>
      </p:sp>
    </p:spTree>
    <p:extLst>
      <p:ext uri="{BB962C8B-B14F-4D97-AF65-F5344CB8AC3E}">
        <p14:creationId xmlns:p14="http://schemas.microsoft.com/office/powerpoint/2010/main" val="919069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Tung </a:t>
            </a:r>
            <a:r>
              <a:rPr lang="en-US" dirty="0" err="1"/>
              <a:t>buoc</a:t>
            </a:r>
            <a:r>
              <a:rPr lang="en-US" dirty="0"/>
              <a:t> inference</a:t>
            </a:r>
          </a:p>
        </p:txBody>
      </p:sp>
      <p:sp>
        <p:nvSpPr>
          <p:cNvPr id="4" name="Slide Number Placeholder 3"/>
          <p:cNvSpPr>
            <a:spLocks noGrp="1"/>
          </p:cNvSpPr>
          <p:nvPr>
            <p:ph type="sldNum" sz="quarter" idx="10"/>
          </p:nvPr>
        </p:nvSpPr>
        <p:spPr/>
        <p:txBody>
          <a:bodyPr/>
          <a:lstStyle/>
          <a:p>
            <a:fld id="{74668BCF-21A2-461F-AAC6-16B7FF9C72B7}" type="slidenum">
              <a:rPr lang="en-US" smtClean="0"/>
              <a:t>17</a:t>
            </a:fld>
            <a:endParaRPr lang="en-US"/>
          </a:p>
        </p:txBody>
      </p:sp>
    </p:spTree>
    <p:extLst>
      <p:ext uri="{BB962C8B-B14F-4D97-AF65-F5344CB8AC3E}">
        <p14:creationId xmlns:p14="http://schemas.microsoft.com/office/powerpoint/2010/main" val="638249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10/12/2022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75112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rxiv.org/abs/1508.04025"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hyperlink" Target="https://proceedings.neurips.cc/paper/2017/file/3f5ee243547dee91fbd053c1c4a845aa-Paper.pdf"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0.png"/><Relationship Id="rId4"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br>
              <a:rPr lang="en" sz="2700" b="1" dirty="0">
                <a:solidFill>
                  <a:schemeClr val="lt1"/>
                </a:solidFill>
              </a:rPr>
            </a:br>
            <a:r>
              <a:rPr lang="en" sz="3400" b="1" dirty="0">
                <a:solidFill>
                  <a:srgbClr val="FFFF00"/>
                </a:solidFill>
              </a:rPr>
              <a:t>Bài 6: Attention</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Seq2seq </a:t>
            </a:r>
            <a:r>
              <a:rPr lang="en-US" dirty="0" err="1"/>
              <a:t>cho</a:t>
            </a:r>
            <a:r>
              <a:rPr lang="en-US" dirty="0"/>
              <a:t> </a:t>
            </a:r>
            <a:r>
              <a:rPr lang="en-US" dirty="0" err="1"/>
              <a:t>dịch</a:t>
            </a:r>
            <a:r>
              <a:rPr lang="en-US" dirty="0"/>
              <a:t> </a:t>
            </a:r>
            <a:r>
              <a:rPr lang="en-US" dirty="0" err="1"/>
              <a:t>thuật</a:t>
            </a:r>
            <a:endParaRPr lang="en-US" dirty="0"/>
          </a:p>
        </p:txBody>
      </p:sp>
      <p:sp>
        <p:nvSpPr>
          <p:cNvPr id="4" name="Text Placeholder 3">
            <a:extLst>
              <a:ext uri="{FF2B5EF4-FFF2-40B4-BE49-F238E27FC236}">
                <a16:creationId xmlns:a16="http://schemas.microsoft.com/office/drawing/2014/main" id="{88B71A9C-F202-FCA7-AE94-CE32CFB9FFC4}"/>
              </a:ext>
            </a:extLst>
          </p:cNvPr>
          <p:cNvSpPr>
            <a:spLocks noGrp="1"/>
          </p:cNvSpPr>
          <p:nvPr>
            <p:ph type="body" idx="1"/>
          </p:nvPr>
        </p:nvSpPr>
        <p:spPr/>
        <p:txBody>
          <a:bodyPr/>
          <a:lstStyle/>
          <a:p>
            <a:r>
              <a:rPr lang="en-US" dirty="0" err="1"/>
              <a:t>Mô</a:t>
            </a:r>
            <a:r>
              <a:rPr lang="en-US" dirty="0"/>
              <a:t> </a:t>
            </a:r>
            <a:r>
              <a:rPr lang="en-US" dirty="0" err="1"/>
              <a:t>hình</a:t>
            </a:r>
            <a:r>
              <a:rPr lang="en-US" dirty="0"/>
              <a:t> seq2seq </a:t>
            </a:r>
            <a:r>
              <a:rPr lang="en-US" dirty="0" err="1"/>
              <a:t>thích</a:t>
            </a:r>
            <a:r>
              <a:rPr lang="en-US" dirty="0"/>
              <a:t> </a:t>
            </a:r>
            <a:r>
              <a:rPr lang="en-US" dirty="0" err="1"/>
              <a:t>hợp</a:t>
            </a:r>
            <a:r>
              <a:rPr lang="en-US" dirty="0"/>
              <a:t> </a:t>
            </a:r>
            <a:r>
              <a:rPr lang="en-US" dirty="0" err="1"/>
              <a:t>để</a:t>
            </a:r>
            <a:r>
              <a:rPr lang="en-US" dirty="0"/>
              <a:t> dung </a:t>
            </a:r>
            <a:r>
              <a:rPr lang="en-US" dirty="0" err="1"/>
              <a:t>cho</a:t>
            </a:r>
            <a:r>
              <a:rPr lang="en-US" dirty="0"/>
              <a:t> </a:t>
            </a:r>
            <a:r>
              <a:rPr lang="en-US" dirty="0" err="1"/>
              <a:t>dịch</a:t>
            </a:r>
            <a:r>
              <a:rPr lang="en-US" dirty="0"/>
              <a:t> </a:t>
            </a:r>
            <a:r>
              <a:rPr lang="en-US" dirty="0" err="1"/>
              <a:t>thuật</a:t>
            </a:r>
            <a:r>
              <a:rPr lang="en-US" dirty="0"/>
              <a:t>:</a:t>
            </a:r>
          </a:p>
          <a:p>
            <a:pPr lvl="1"/>
            <a:r>
              <a:rPr lang="en-US" dirty="0" err="1"/>
              <a:t>Chuỗi</a:t>
            </a:r>
            <a:r>
              <a:rPr lang="en-US" dirty="0"/>
              <a:t> </a:t>
            </a:r>
            <a:r>
              <a:rPr lang="en-US" dirty="0" err="1"/>
              <a:t>đầu</a:t>
            </a:r>
            <a:r>
              <a:rPr lang="en-US" dirty="0"/>
              <a:t> </a:t>
            </a:r>
            <a:r>
              <a:rPr lang="en-US" dirty="0" err="1"/>
              <a:t>vào</a:t>
            </a:r>
            <a:r>
              <a:rPr lang="en-US" dirty="0"/>
              <a:t> </a:t>
            </a:r>
            <a:r>
              <a:rPr lang="en-US" dirty="0" err="1"/>
              <a:t>và</a:t>
            </a:r>
            <a:r>
              <a:rPr lang="en-US" dirty="0"/>
              <a:t> </a:t>
            </a:r>
            <a:r>
              <a:rPr lang="en-US" dirty="0" err="1"/>
              <a:t>đầu</a:t>
            </a:r>
            <a:r>
              <a:rPr lang="en-US" dirty="0"/>
              <a:t> </a:t>
            </a:r>
            <a:r>
              <a:rPr lang="en-US" dirty="0" err="1"/>
              <a:t>ra</a:t>
            </a:r>
            <a:r>
              <a:rPr lang="en-US" dirty="0"/>
              <a:t> </a:t>
            </a:r>
            <a:r>
              <a:rPr lang="en-US" dirty="0" err="1"/>
              <a:t>không</a:t>
            </a:r>
            <a:r>
              <a:rPr lang="en-US" dirty="0"/>
              <a:t> </a:t>
            </a:r>
            <a:r>
              <a:rPr lang="en-US" dirty="0" err="1"/>
              <a:t>tương</a:t>
            </a:r>
            <a:r>
              <a:rPr lang="en-US" dirty="0"/>
              <a:t> </a:t>
            </a:r>
            <a:r>
              <a:rPr lang="en-US" dirty="0" err="1"/>
              <a:t>ứng</a:t>
            </a:r>
            <a:r>
              <a:rPr lang="en-US" dirty="0"/>
              <a:t> </a:t>
            </a:r>
            <a:r>
              <a:rPr lang="en-US" dirty="0" err="1"/>
              <a:t>độ</a:t>
            </a:r>
            <a:r>
              <a:rPr lang="en-US" dirty="0"/>
              <a:t> </a:t>
            </a:r>
            <a:r>
              <a:rPr lang="en-US" dirty="0" err="1"/>
              <a:t>dài</a:t>
            </a:r>
            <a:endParaRPr lang="en-US" dirty="0"/>
          </a:p>
          <a:p>
            <a:pPr lvl="1"/>
            <a:r>
              <a:rPr lang="en-US" dirty="0" err="1"/>
              <a:t>Chuỗi</a:t>
            </a:r>
            <a:r>
              <a:rPr lang="en-US" dirty="0"/>
              <a:t> </a:t>
            </a:r>
            <a:r>
              <a:rPr lang="en-US" dirty="0" err="1"/>
              <a:t>đầu</a:t>
            </a:r>
            <a:r>
              <a:rPr lang="en-US" dirty="0"/>
              <a:t> </a:t>
            </a:r>
            <a:r>
              <a:rPr lang="en-US" dirty="0" err="1"/>
              <a:t>vào</a:t>
            </a:r>
            <a:r>
              <a:rPr lang="en-US" dirty="0"/>
              <a:t> </a:t>
            </a:r>
            <a:r>
              <a:rPr lang="en-US" dirty="0" err="1"/>
              <a:t>sẽ</a:t>
            </a:r>
            <a:r>
              <a:rPr lang="en-US" dirty="0"/>
              <a:t> </a:t>
            </a:r>
            <a:r>
              <a:rPr lang="en-US" dirty="0" err="1"/>
              <a:t>được</a:t>
            </a:r>
            <a:r>
              <a:rPr lang="en-US" dirty="0"/>
              <a:t> encoder </a:t>
            </a:r>
            <a:r>
              <a:rPr lang="en-US" dirty="0" err="1"/>
              <a:t>chuyển</a:t>
            </a:r>
            <a:r>
              <a:rPr lang="en-US" dirty="0"/>
              <a:t> </a:t>
            </a:r>
            <a:r>
              <a:rPr lang="en-US" dirty="0" err="1"/>
              <a:t>thành</a:t>
            </a:r>
            <a:r>
              <a:rPr lang="en-US" dirty="0"/>
              <a:t> vector </a:t>
            </a:r>
            <a:r>
              <a:rPr lang="en-US" dirty="0" err="1"/>
              <a:t>trạng</a:t>
            </a:r>
            <a:r>
              <a:rPr lang="en-US" dirty="0"/>
              <a:t> </a:t>
            </a:r>
            <a:r>
              <a:rPr lang="en-US" dirty="0" err="1"/>
              <a:t>thái</a:t>
            </a:r>
            <a:endParaRPr lang="en-US" dirty="0"/>
          </a:p>
          <a:p>
            <a:pPr lvl="1"/>
            <a:r>
              <a:rPr lang="en-US" dirty="0" err="1"/>
              <a:t>Phần</a:t>
            </a:r>
            <a:r>
              <a:rPr lang="en-US" dirty="0"/>
              <a:t> decoder </a:t>
            </a:r>
            <a:r>
              <a:rPr lang="en-US" dirty="0" err="1"/>
              <a:t>tính</a:t>
            </a:r>
            <a:r>
              <a:rPr lang="en-US" dirty="0"/>
              <a:t> </a:t>
            </a:r>
            <a:r>
              <a:rPr lang="en-US" dirty="0" err="1"/>
              <a:t>ra</a:t>
            </a:r>
            <a:r>
              <a:rPr lang="en-US" dirty="0"/>
              <a:t> </a:t>
            </a:r>
            <a:r>
              <a:rPr lang="en-US" dirty="0" err="1"/>
              <a:t>đầu</a:t>
            </a:r>
            <a:r>
              <a:rPr lang="en-US" dirty="0"/>
              <a:t> </a:t>
            </a:r>
            <a:r>
              <a:rPr lang="en-US" dirty="0" err="1"/>
              <a:t>ra</a:t>
            </a:r>
            <a:r>
              <a:rPr lang="en-US" dirty="0"/>
              <a:t> </a:t>
            </a:r>
            <a:r>
              <a:rPr lang="en-US" dirty="0" err="1"/>
              <a:t>một</a:t>
            </a:r>
            <a:r>
              <a:rPr lang="en-US" dirty="0"/>
              <a:t> </a:t>
            </a:r>
            <a:r>
              <a:rPr lang="en-US" dirty="0" err="1"/>
              <a:t>cách</a:t>
            </a:r>
            <a:r>
              <a:rPr lang="en-US" dirty="0"/>
              <a:t> </a:t>
            </a:r>
            <a:r>
              <a:rPr lang="en-US" dirty="0" err="1"/>
              <a:t>tuần</a:t>
            </a:r>
            <a:r>
              <a:rPr lang="en-US" dirty="0"/>
              <a:t> </a:t>
            </a:r>
            <a:r>
              <a:rPr lang="en-US" dirty="0" err="1"/>
              <a:t>tự</a:t>
            </a:r>
            <a:r>
              <a:rPr lang="en-US" dirty="0"/>
              <a:t> </a:t>
            </a:r>
            <a:r>
              <a:rPr lang="en-US" dirty="0" err="1"/>
              <a:t>cho</a:t>
            </a:r>
            <a:r>
              <a:rPr lang="en-US" dirty="0"/>
              <a:t> </a:t>
            </a:r>
            <a:r>
              <a:rPr lang="en-US" dirty="0" err="1"/>
              <a:t>đến</a:t>
            </a:r>
            <a:r>
              <a:rPr lang="en-US" dirty="0"/>
              <a:t> </a:t>
            </a:r>
            <a:r>
              <a:rPr lang="en-US" dirty="0" err="1"/>
              <a:t>khi</a:t>
            </a:r>
            <a:r>
              <a:rPr lang="en-US" dirty="0"/>
              <a:t> </a:t>
            </a:r>
            <a:r>
              <a:rPr lang="en-US" dirty="0" err="1"/>
              <a:t>gặp</a:t>
            </a:r>
            <a:r>
              <a:rPr lang="en-US" dirty="0"/>
              <a:t> </a:t>
            </a:r>
            <a:r>
              <a:rPr lang="en-US" dirty="0" err="1"/>
              <a:t>ký</a:t>
            </a:r>
            <a:r>
              <a:rPr lang="en-US" dirty="0"/>
              <a:t> </a:t>
            </a:r>
            <a:r>
              <a:rPr lang="en-US" dirty="0" err="1"/>
              <a:t>tự</a:t>
            </a:r>
            <a:r>
              <a:rPr lang="en-US" dirty="0"/>
              <a:t> </a:t>
            </a:r>
            <a:r>
              <a:rPr lang="en-US" dirty="0" err="1"/>
              <a:t>kết</a:t>
            </a:r>
            <a:r>
              <a:rPr lang="en-US" dirty="0"/>
              <a:t> </a:t>
            </a:r>
            <a:r>
              <a:rPr lang="en-US" dirty="0" err="1"/>
              <a:t>thúc</a:t>
            </a:r>
            <a:r>
              <a:rPr lang="en-US" dirty="0"/>
              <a:t> </a:t>
            </a:r>
            <a:r>
              <a:rPr lang="en-US" dirty="0" err="1"/>
              <a:t>câu</a:t>
            </a:r>
            <a:r>
              <a:rPr lang="en-US" dirty="0"/>
              <a:t> (</a:t>
            </a:r>
            <a:r>
              <a:rPr lang="en-US" dirty="0" err="1"/>
              <a:t>eos</a:t>
            </a:r>
            <a:r>
              <a:rPr lang="en-US" dirty="0"/>
              <a:t>)</a:t>
            </a:r>
          </a:p>
        </p:txBody>
      </p:sp>
      <p:pic>
        <p:nvPicPr>
          <p:cNvPr id="3" name="Picture 2">
            <a:extLst>
              <a:ext uri="{FF2B5EF4-FFF2-40B4-BE49-F238E27FC236}">
                <a16:creationId xmlns:a16="http://schemas.microsoft.com/office/drawing/2014/main" id="{4BE2FE21-7B06-5154-975A-CCB72FB39970}"/>
              </a:ext>
            </a:extLst>
          </p:cNvPr>
          <p:cNvPicPr>
            <a:picLocks noChangeAspect="1"/>
          </p:cNvPicPr>
          <p:nvPr/>
        </p:nvPicPr>
        <p:blipFill>
          <a:blip r:embed="rId2"/>
          <a:stretch>
            <a:fillRect/>
          </a:stretch>
        </p:blipFill>
        <p:spPr>
          <a:xfrm>
            <a:off x="1807579" y="2571750"/>
            <a:ext cx="6095741" cy="1791687"/>
          </a:xfrm>
          <a:prstGeom prst="rect">
            <a:avLst/>
          </a:prstGeom>
        </p:spPr>
      </p:pic>
    </p:spTree>
    <p:extLst>
      <p:ext uri="{BB962C8B-B14F-4D97-AF65-F5344CB8AC3E}">
        <p14:creationId xmlns:p14="http://schemas.microsoft.com/office/powerpoint/2010/main" val="853602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485E8-7A7A-5F6B-6263-2C525749FCED}"/>
              </a:ext>
            </a:extLst>
          </p:cNvPr>
          <p:cNvSpPr>
            <a:spLocks noGrp="1"/>
          </p:cNvSpPr>
          <p:nvPr>
            <p:ph type="title"/>
          </p:nvPr>
        </p:nvSpPr>
        <p:spPr/>
        <p:txBody>
          <a:bodyPr>
            <a:normAutofit fontScale="90000"/>
          </a:bodyPr>
          <a:lstStyle/>
          <a:p>
            <a:r>
              <a:rPr lang="vi-VN" dirty="0"/>
              <a:t>Mô hình ngôn ngữ</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85D0D11-5B7F-5A55-57AB-2EDE0828A0A5}"/>
                  </a:ext>
                </a:extLst>
              </p:cNvPr>
              <p:cNvSpPr>
                <a:spLocks noGrp="1"/>
              </p:cNvSpPr>
              <p:nvPr>
                <p:ph type="body" idx="1"/>
              </p:nvPr>
            </p:nvSpPr>
            <p:spPr/>
            <p:txBody>
              <a:bodyPr>
                <a:normAutofit/>
              </a:bodyPr>
              <a:lstStyle/>
              <a:p>
                <a:pPr marL="114300" indent="0">
                  <a:buNone/>
                </a:pPr>
                <a:r>
                  <a:rPr lang="vi-VN" dirty="0"/>
                  <a:t>Mô hình ngôn ngữ dự đoán xác xuất của từ tiếp theo có thể xảy ra khi biết những từ trước đó. Tương đương với dự đoán xác suất không điều kiện </a:t>
                </a:r>
                <a14:m>
                  <m:oMath xmlns:m="http://schemas.openxmlformats.org/officeDocument/2006/math">
                    <m:r>
                      <a:rPr lang="vi-VN" b="0" i="1" smtClean="0">
                        <a:latin typeface="Cambria Math" panose="02040503050406030204" pitchFamily="18" charset="0"/>
                      </a:rPr>
                      <m:t>𝑝</m:t>
                    </m:r>
                    <m:r>
                      <a:rPr lang="vi-VN" b="0" i="1" smtClean="0">
                        <a:latin typeface="Cambria Math" panose="02040503050406030204" pitchFamily="18" charset="0"/>
                      </a:rPr>
                      <m:t>(</m:t>
                    </m:r>
                    <m:r>
                      <a:rPr lang="vi-VN" b="0" i="1" smtClean="0">
                        <a:latin typeface="Cambria Math" panose="02040503050406030204" pitchFamily="18" charset="0"/>
                      </a:rPr>
                      <m:t>𝑦</m:t>
                    </m:r>
                    <m:r>
                      <a:rPr lang="vi-VN" b="0" i="1" smtClean="0">
                        <a:latin typeface="Cambria Math" panose="02040503050406030204" pitchFamily="18" charset="0"/>
                      </a:rPr>
                      <m:t>)</m:t>
                    </m:r>
                  </m:oMath>
                </a14:m>
                <a:r>
                  <a:rPr lang="vi-VN" dirty="0"/>
                  <a:t> trong một chuỗi </a:t>
                </a:r>
                <a14:m>
                  <m:oMath xmlns:m="http://schemas.openxmlformats.org/officeDocument/2006/math">
                    <m:r>
                      <m:rPr>
                        <m:sty m:val="p"/>
                      </m:rPr>
                      <a:rPr lang="vi-VN" b="0" i="0" smtClean="0">
                        <a:latin typeface="Cambria Math" panose="02040503050406030204" pitchFamily="18" charset="0"/>
                      </a:rPr>
                      <m:t>y</m:t>
                    </m:r>
                    <m:r>
                      <a:rPr lang="vi-VN" b="0" i="0" smtClean="0">
                        <a:latin typeface="Cambria Math" panose="02040503050406030204" pitchFamily="18" charset="0"/>
                      </a:rPr>
                      <m:t>=</m:t>
                    </m:r>
                    <m:d>
                      <m:dPr>
                        <m:ctrlPr>
                          <a:rPr lang="vi-VN" i="1">
                            <a:latin typeface="Cambria Math" panose="02040503050406030204" pitchFamily="18" charset="0"/>
                          </a:rPr>
                        </m:ctrlPr>
                      </m:dPr>
                      <m:e>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1</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2</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𝑛</m:t>
                            </m:r>
                          </m:sub>
                        </m:sSub>
                      </m:e>
                    </m:d>
                  </m:oMath>
                </a14:m>
                <a:r>
                  <a:rPr lang="vi-VN" dirty="0"/>
                  <a:t>.</a:t>
                </a:r>
              </a:p>
              <a:p>
                <a:pPr marL="114300" indent="0">
                  <a:buNone/>
                </a:pPr>
                <a14:m>
                  <m:oMathPara xmlns:m="http://schemas.openxmlformats.org/officeDocument/2006/math">
                    <m:oMathParaPr>
                      <m:jc m:val="centerGroup"/>
                    </m:oMathParaPr>
                    <m:oMath xmlns:m="http://schemas.openxmlformats.org/officeDocument/2006/math">
                      <m:r>
                        <a:rPr lang="vi-VN" b="0" i="1" smtClean="0">
                          <a:latin typeface="Cambria Math" panose="02040503050406030204" pitchFamily="18" charset="0"/>
                        </a:rPr>
                        <m:t>𝑃</m:t>
                      </m:r>
                      <m:d>
                        <m:dPr>
                          <m:ctrlPr>
                            <a:rPr lang="vi-VN" b="0" i="1" smtClean="0">
                              <a:latin typeface="Cambria Math" panose="02040503050406030204" pitchFamily="18" charset="0"/>
                            </a:rPr>
                          </m:ctrlPr>
                        </m:dPr>
                        <m:e>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1</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2</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𝑛</m:t>
                              </m:r>
                            </m:sub>
                          </m:sSub>
                        </m:e>
                      </m:d>
                      <m:r>
                        <a:rPr lang="vi-VN" b="0" i="1" smtClean="0">
                          <a:latin typeface="Cambria Math" panose="02040503050406030204" pitchFamily="18" charset="0"/>
                        </a:rPr>
                        <m:t>=</m:t>
                      </m:r>
                      <m:nary>
                        <m:naryPr>
                          <m:chr m:val="∏"/>
                          <m:ctrlPr>
                            <a:rPr lang="vi-VN" b="0" i="1" smtClean="0">
                              <a:latin typeface="Cambria Math" panose="02040503050406030204" pitchFamily="18" charset="0"/>
                            </a:rPr>
                          </m:ctrlPr>
                        </m:naryPr>
                        <m:sub>
                          <m:r>
                            <m:rPr>
                              <m:brk m:alnAt="23"/>
                            </m:rPr>
                            <a:rPr lang="vi-VN" b="0" i="1" smtClean="0">
                              <a:latin typeface="Cambria Math" panose="02040503050406030204" pitchFamily="18" charset="0"/>
                            </a:rPr>
                            <m:t>𝑡</m:t>
                          </m:r>
                          <m:r>
                            <a:rPr lang="vi-VN" b="0" i="1" smtClean="0">
                              <a:latin typeface="Cambria Math" panose="02040503050406030204" pitchFamily="18" charset="0"/>
                            </a:rPr>
                            <m:t>=1</m:t>
                          </m:r>
                        </m:sub>
                        <m:sup>
                          <m:r>
                            <a:rPr lang="vi-VN" b="0" i="1" smtClean="0">
                              <a:latin typeface="Cambria Math" panose="02040503050406030204" pitchFamily="18" charset="0"/>
                            </a:rPr>
                            <m:t>𝑛</m:t>
                          </m:r>
                        </m:sup>
                        <m:e>
                          <m:r>
                            <a:rPr lang="vi-VN" b="0" i="1" smtClean="0">
                              <a:latin typeface="Cambria Math" panose="02040503050406030204" pitchFamily="18" charset="0"/>
                            </a:rPr>
                            <m:t>𝑝</m:t>
                          </m:r>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𝑡</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&lt;</m:t>
                              </m:r>
                              <m:r>
                                <a:rPr lang="vi-VN" b="0" i="1" smtClean="0">
                                  <a:latin typeface="Cambria Math" panose="02040503050406030204" pitchFamily="18" charset="0"/>
                                </a:rPr>
                                <m:t>𝑡</m:t>
                              </m:r>
                            </m:sub>
                          </m:sSub>
                          <m:r>
                            <a:rPr lang="vi-VN" b="0" i="1" smtClean="0">
                              <a:latin typeface="Cambria Math" panose="02040503050406030204" pitchFamily="18" charset="0"/>
                            </a:rPr>
                            <m:t>)</m:t>
                          </m:r>
                        </m:e>
                      </m:nary>
                    </m:oMath>
                  </m:oMathPara>
                </a14:m>
                <a:endParaRPr lang="vi-VN" dirty="0"/>
              </a:p>
              <a:p>
                <a:pPr marL="114300" indent="0">
                  <a:buNone/>
                </a:pPr>
                <a:endParaRPr lang="vi-VN" dirty="0"/>
              </a:p>
              <a:p>
                <a:pPr marL="114300" indent="0">
                  <a:buNone/>
                </a:pPr>
                <a:r>
                  <a:rPr lang="vi-VN" dirty="0"/>
                  <a:t>Mô hình ngôn ngữ có điều kiện thêm điều kiện x vào trong quá trình dự đoán:</a:t>
                </a:r>
              </a:p>
              <a:p>
                <a:pPr marL="114300" indent="0">
                  <a:buNone/>
                </a:pPr>
                <a14:m>
                  <m:oMathPara xmlns:m="http://schemas.openxmlformats.org/officeDocument/2006/math">
                    <m:oMathParaPr>
                      <m:jc m:val="centerGroup"/>
                    </m:oMathParaPr>
                    <m:oMath xmlns:m="http://schemas.openxmlformats.org/officeDocument/2006/math">
                      <m:r>
                        <a:rPr lang="vi-VN" b="0" i="1" smtClean="0">
                          <a:latin typeface="Cambria Math" panose="02040503050406030204" pitchFamily="18" charset="0"/>
                        </a:rPr>
                        <m:t>𝑃</m:t>
                      </m:r>
                      <m:d>
                        <m:dPr>
                          <m:ctrlPr>
                            <a:rPr lang="vi-VN" b="0" i="1" smtClean="0">
                              <a:latin typeface="Cambria Math" panose="02040503050406030204" pitchFamily="18" charset="0"/>
                            </a:rPr>
                          </m:ctrlPr>
                        </m:dPr>
                        <m:e>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1</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2</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𝑛</m:t>
                              </m:r>
                            </m:sub>
                          </m:sSub>
                          <m:r>
                            <a:rPr lang="vi-VN" b="0" i="1" smtClean="0">
                              <a:latin typeface="Cambria Math" panose="02040503050406030204" pitchFamily="18" charset="0"/>
                            </a:rPr>
                            <m:t>|</m:t>
                          </m:r>
                          <m:r>
                            <a:rPr lang="vi-VN" b="0" i="1" smtClean="0">
                              <a:latin typeface="Cambria Math" panose="02040503050406030204" pitchFamily="18" charset="0"/>
                            </a:rPr>
                            <m:t>𝑥</m:t>
                          </m:r>
                        </m:e>
                      </m:d>
                      <m:r>
                        <a:rPr lang="vi-VN" b="0" i="1" smtClean="0">
                          <a:latin typeface="Cambria Math" panose="02040503050406030204" pitchFamily="18" charset="0"/>
                        </a:rPr>
                        <m:t>=</m:t>
                      </m:r>
                      <m:nary>
                        <m:naryPr>
                          <m:chr m:val="∏"/>
                          <m:ctrlPr>
                            <a:rPr lang="vi-VN" b="0" i="1" smtClean="0">
                              <a:latin typeface="Cambria Math" panose="02040503050406030204" pitchFamily="18" charset="0"/>
                            </a:rPr>
                          </m:ctrlPr>
                        </m:naryPr>
                        <m:sub>
                          <m:r>
                            <m:rPr>
                              <m:brk m:alnAt="23"/>
                            </m:rPr>
                            <a:rPr lang="vi-VN" b="0" i="1" smtClean="0">
                              <a:latin typeface="Cambria Math" panose="02040503050406030204" pitchFamily="18" charset="0"/>
                            </a:rPr>
                            <m:t>𝑡</m:t>
                          </m:r>
                          <m:r>
                            <a:rPr lang="vi-VN" b="0" i="1" smtClean="0">
                              <a:latin typeface="Cambria Math" panose="02040503050406030204" pitchFamily="18" charset="0"/>
                            </a:rPr>
                            <m:t>=1</m:t>
                          </m:r>
                        </m:sub>
                        <m:sup>
                          <m:r>
                            <a:rPr lang="vi-VN" b="0" i="1" smtClean="0">
                              <a:latin typeface="Cambria Math" panose="02040503050406030204" pitchFamily="18" charset="0"/>
                            </a:rPr>
                            <m:t>𝑛</m:t>
                          </m:r>
                        </m:sup>
                        <m:e>
                          <m:r>
                            <a:rPr lang="vi-VN" b="0" i="1" smtClean="0">
                              <a:latin typeface="Cambria Math" panose="02040503050406030204" pitchFamily="18" charset="0"/>
                            </a:rPr>
                            <m:t>𝑝</m:t>
                          </m:r>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𝑡</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&lt;</m:t>
                              </m:r>
                              <m:r>
                                <a:rPr lang="vi-VN" b="0" i="1" smtClean="0">
                                  <a:latin typeface="Cambria Math" panose="02040503050406030204" pitchFamily="18" charset="0"/>
                                </a:rPr>
                                <m:t>𝑡</m:t>
                              </m:r>
                            </m:sub>
                          </m:sSub>
                          <m:r>
                            <a:rPr lang="vi-VN" b="0" i="1" smtClean="0">
                              <a:latin typeface="Cambria Math" panose="02040503050406030204" pitchFamily="18" charset="0"/>
                            </a:rPr>
                            <m:t>,</m:t>
                          </m:r>
                          <m:r>
                            <a:rPr lang="vi-VN" b="0" i="1" smtClean="0">
                              <a:latin typeface="Cambria Math" panose="02040503050406030204" pitchFamily="18" charset="0"/>
                            </a:rPr>
                            <m:t>𝑥</m:t>
                          </m:r>
                          <m:r>
                            <a:rPr lang="vi-VN" b="0" i="1" smtClean="0">
                              <a:latin typeface="Cambria Math" panose="02040503050406030204" pitchFamily="18" charset="0"/>
                            </a:rPr>
                            <m:t>)</m:t>
                          </m:r>
                        </m:e>
                      </m:nary>
                    </m:oMath>
                  </m:oMathPara>
                </a14:m>
                <a:endParaRPr lang="en-US" dirty="0"/>
              </a:p>
            </p:txBody>
          </p:sp>
        </mc:Choice>
        <mc:Fallback xmlns="">
          <p:sp>
            <p:nvSpPr>
              <p:cNvPr id="3" name="Text Placeholder 2">
                <a:extLst>
                  <a:ext uri="{FF2B5EF4-FFF2-40B4-BE49-F238E27FC236}">
                    <a16:creationId xmlns:a16="http://schemas.microsoft.com/office/drawing/2014/main" id="{985D0D11-5B7F-5A55-57AB-2EDE0828A0A5}"/>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418CDDA-C2F9-5503-887F-DAFBA2169E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2228110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D6A3-5812-0962-1367-EA5C64D4A15E}"/>
              </a:ext>
            </a:extLst>
          </p:cNvPr>
          <p:cNvSpPr>
            <a:spLocks noGrp="1"/>
          </p:cNvSpPr>
          <p:nvPr>
            <p:ph type="title"/>
          </p:nvPr>
        </p:nvSpPr>
        <p:spPr/>
        <p:txBody>
          <a:bodyPr>
            <a:normAutofit fontScale="90000"/>
          </a:bodyPr>
          <a:lstStyle/>
          <a:p>
            <a:r>
              <a:rPr lang="vi-VN" dirty="0"/>
              <a:t>Mô hình ngôn ngữ có điều kiện</a:t>
            </a:r>
            <a:endParaRPr lang="en-US" dirty="0"/>
          </a:p>
        </p:txBody>
      </p:sp>
      <p:sp>
        <p:nvSpPr>
          <p:cNvPr id="3" name="Text Placeholder 2">
            <a:extLst>
              <a:ext uri="{FF2B5EF4-FFF2-40B4-BE49-F238E27FC236}">
                <a16:creationId xmlns:a16="http://schemas.microsoft.com/office/drawing/2014/main" id="{83299BC7-C943-C802-0BD4-ABBB164FD3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9FA1CAC-6CF5-E1D9-3189-EE6F6AC6A5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 name="enc_dec_prob_idea">
            <a:hlinkClick r:id="" action="ppaction://media"/>
            <a:extLst>
              <a:ext uri="{FF2B5EF4-FFF2-40B4-BE49-F238E27FC236}">
                <a16:creationId xmlns:a16="http://schemas.microsoft.com/office/drawing/2014/main" id="{E9E9C5A6-6CB0-229B-8C6A-027729D3E5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35323" y="918741"/>
            <a:ext cx="6440254" cy="3548103"/>
          </a:xfrm>
          <a:prstGeom prst="rect">
            <a:avLst/>
          </a:prstGeom>
        </p:spPr>
      </p:pic>
    </p:spTree>
    <p:extLst>
      <p:ext uri="{BB962C8B-B14F-4D97-AF65-F5344CB8AC3E}">
        <p14:creationId xmlns:p14="http://schemas.microsoft.com/office/powerpoint/2010/main" val="248305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4A1EE-B977-4C32-79C9-F310EEC5A935}"/>
              </a:ext>
            </a:extLst>
          </p:cNvPr>
          <p:cNvSpPr>
            <a:spLocks noGrp="1"/>
          </p:cNvSpPr>
          <p:nvPr>
            <p:ph type="title"/>
          </p:nvPr>
        </p:nvSpPr>
        <p:spPr/>
        <p:txBody>
          <a:bodyPr>
            <a:normAutofit fontScale="90000"/>
          </a:bodyPr>
          <a:lstStyle/>
          <a:p>
            <a:r>
              <a:rPr lang="vi-VN" dirty="0"/>
              <a:t>Seq2seq cho mô hình ngôn ngữ có điều kiện</a:t>
            </a:r>
            <a:endParaRPr lang="en-US" dirty="0"/>
          </a:p>
        </p:txBody>
      </p:sp>
      <p:sp>
        <p:nvSpPr>
          <p:cNvPr id="3" name="Text Placeholder 2">
            <a:extLst>
              <a:ext uri="{FF2B5EF4-FFF2-40B4-BE49-F238E27FC236}">
                <a16:creationId xmlns:a16="http://schemas.microsoft.com/office/drawing/2014/main" id="{00CD27AA-3C9D-7810-E218-D960C462EBD9}"/>
              </a:ext>
            </a:extLst>
          </p:cNvPr>
          <p:cNvSpPr>
            <a:spLocks noGrp="1"/>
          </p:cNvSpPr>
          <p:nvPr>
            <p:ph type="body" idx="1"/>
          </p:nvPr>
        </p:nvSpPr>
        <p:spPr/>
        <p:txBody>
          <a:bodyPr/>
          <a:lstStyle/>
          <a:p>
            <a:r>
              <a:rPr lang="vi-VN" dirty="0"/>
              <a:t>Các bước huấn luyện:</a:t>
            </a:r>
          </a:p>
          <a:p>
            <a:pPr lvl="1"/>
            <a:r>
              <a:rPr lang="vi-VN" dirty="0"/>
              <a:t>Cung cấp chuỗi đầu vào phần encoder</a:t>
            </a:r>
          </a:p>
          <a:p>
            <a:pPr lvl="1"/>
            <a:r>
              <a:rPr lang="vi-VN" dirty="0"/>
              <a:t>Tính toán vector trạng thái của encoder</a:t>
            </a:r>
          </a:p>
          <a:p>
            <a:pPr lvl="1"/>
            <a:r>
              <a:rPr lang="vi-VN" dirty="0"/>
              <a:t>Tính toán vector ngữ cảnh của decoder (từ kết quả bước trước và trạng thái của encoder)</a:t>
            </a:r>
          </a:p>
          <a:p>
            <a:pPr lvl="1"/>
            <a:r>
              <a:rPr lang="vi-VN" dirty="0"/>
              <a:t>Sử dụng vector ngữ cảnh của decoder để tính xác xuất của token tiếp theo.</a:t>
            </a:r>
          </a:p>
          <a:p>
            <a:pPr lvl="1"/>
            <a:endParaRPr lang="en-US" dirty="0"/>
          </a:p>
        </p:txBody>
      </p:sp>
      <p:sp>
        <p:nvSpPr>
          <p:cNvPr id="4" name="Slide Number Placeholder 3">
            <a:extLst>
              <a:ext uri="{FF2B5EF4-FFF2-40B4-BE49-F238E27FC236}">
                <a16:creationId xmlns:a16="http://schemas.microsoft.com/office/drawing/2014/main" id="{44C1F34E-BD44-EDE8-A362-8F7DB62DAB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6" name="Picture 5" descr="Diagram&#10;&#10;Description automatically generated">
            <a:extLst>
              <a:ext uri="{FF2B5EF4-FFF2-40B4-BE49-F238E27FC236}">
                <a16:creationId xmlns:a16="http://schemas.microsoft.com/office/drawing/2014/main" id="{CDDDE7DF-77C9-67F5-C96E-DEA5F17BA0BD}"/>
              </a:ext>
            </a:extLst>
          </p:cNvPr>
          <p:cNvPicPr>
            <a:picLocks noChangeAspect="1"/>
          </p:cNvPicPr>
          <p:nvPr/>
        </p:nvPicPr>
        <p:blipFill>
          <a:blip r:embed="rId2"/>
          <a:stretch>
            <a:fillRect/>
          </a:stretch>
        </p:blipFill>
        <p:spPr>
          <a:xfrm>
            <a:off x="2664700" y="2660042"/>
            <a:ext cx="4381500" cy="2098970"/>
          </a:xfrm>
          <a:prstGeom prst="rect">
            <a:avLst/>
          </a:prstGeom>
        </p:spPr>
      </p:pic>
    </p:spTree>
    <p:extLst>
      <p:ext uri="{BB962C8B-B14F-4D97-AF65-F5344CB8AC3E}">
        <p14:creationId xmlns:p14="http://schemas.microsoft.com/office/powerpoint/2010/main" val="1241103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D740-52A5-6206-1CE0-C5FB9F37AF3C}"/>
              </a:ext>
            </a:extLst>
          </p:cNvPr>
          <p:cNvSpPr>
            <a:spLocks noGrp="1"/>
          </p:cNvSpPr>
          <p:nvPr>
            <p:ph type="title"/>
          </p:nvPr>
        </p:nvSpPr>
        <p:spPr/>
        <p:txBody>
          <a:bodyPr>
            <a:normAutofit fontScale="90000"/>
          </a:bodyPr>
          <a:lstStyle/>
          <a:p>
            <a:r>
              <a:rPr lang="vi-VN" dirty="0"/>
              <a:t>Mô hình đơn giản</a:t>
            </a:r>
            <a:endParaRPr lang="en-US" dirty="0"/>
          </a:p>
        </p:txBody>
      </p:sp>
      <p:sp>
        <p:nvSpPr>
          <p:cNvPr id="3" name="Text Placeholder 2">
            <a:extLst>
              <a:ext uri="{FF2B5EF4-FFF2-40B4-BE49-F238E27FC236}">
                <a16:creationId xmlns:a16="http://schemas.microsoft.com/office/drawing/2014/main" id="{823F22A5-EE78-D918-6E67-0457A213CEC4}"/>
              </a:ext>
            </a:extLst>
          </p:cNvPr>
          <p:cNvSpPr>
            <a:spLocks noGrp="1"/>
          </p:cNvSpPr>
          <p:nvPr>
            <p:ph type="body" idx="1"/>
          </p:nvPr>
        </p:nvSpPr>
        <p:spPr/>
        <p:txBody>
          <a:bodyPr/>
          <a:lstStyle/>
          <a:p>
            <a:r>
              <a:rPr lang="vi-VN" dirty="0"/>
              <a:t>Hai cấu trúc RNN (LSTM) cho mô hình encoder và decoder.</a:t>
            </a:r>
            <a:endParaRPr lang="en-US" dirty="0"/>
          </a:p>
        </p:txBody>
      </p:sp>
      <p:sp>
        <p:nvSpPr>
          <p:cNvPr id="4" name="Slide Number Placeholder 3">
            <a:extLst>
              <a:ext uri="{FF2B5EF4-FFF2-40B4-BE49-F238E27FC236}">
                <a16:creationId xmlns:a16="http://schemas.microsoft.com/office/drawing/2014/main" id="{734E50C3-F18E-8CE0-2FAA-B2E27F93A1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1026" name="Picture 2">
            <a:extLst>
              <a:ext uri="{FF2B5EF4-FFF2-40B4-BE49-F238E27FC236}">
                <a16:creationId xmlns:a16="http://schemas.microsoft.com/office/drawing/2014/main" id="{4ADF1403-A427-4B4D-C975-88FFE1191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500" y="1892300"/>
            <a:ext cx="7436999" cy="257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18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Huấn luyện</a:t>
            </a:r>
            <a:endParaRPr lang="en-US" dirty="0"/>
          </a:p>
        </p:txBody>
      </p:sp>
      <p:sp>
        <p:nvSpPr>
          <p:cNvPr id="3" name="Content Placeholder 2"/>
          <p:cNvSpPr>
            <a:spLocks noGrp="1"/>
          </p:cNvSpPr>
          <p:nvPr>
            <p:ph type="body" idx="1"/>
          </p:nvPr>
        </p:nvSpPr>
        <p:spPr/>
        <p:txBody>
          <a:bodyPr/>
          <a:lstStyle/>
          <a:p>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 decoder </a:t>
            </a:r>
            <a:r>
              <a:rPr lang="en-US" dirty="0" err="1"/>
              <a:t>dự</a:t>
            </a:r>
            <a:r>
              <a:rPr lang="en-US" dirty="0"/>
              <a:t> </a:t>
            </a:r>
            <a:r>
              <a:rPr lang="en-US" dirty="0" err="1"/>
              <a:t>đoán</a:t>
            </a:r>
            <a:r>
              <a:rPr lang="en-US" dirty="0"/>
              <a:t> </a:t>
            </a:r>
            <a:r>
              <a:rPr lang="en-US" dirty="0" err="1"/>
              <a:t>xác</a:t>
            </a:r>
            <a:r>
              <a:rPr lang="en-US" dirty="0"/>
              <a:t> </a:t>
            </a:r>
            <a:r>
              <a:rPr lang="en-US" dirty="0" err="1"/>
              <a:t>suất</a:t>
            </a:r>
            <a:r>
              <a:rPr lang="en-US" dirty="0"/>
              <a:t> </a:t>
            </a:r>
            <a:r>
              <a:rPr lang="en-US" dirty="0" err="1"/>
              <a:t>của</a:t>
            </a:r>
            <a:r>
              <a:rPr lang="vi-VN" dirty="0"/>
              <a:t> token</a:t>
            </a:r>
            <a:r>
              <a:rPr lang="en-US" dirty="0"/>
              <a:t> </a:t>
            </a:r>
            <a:r>
              <a:rPr lang="en-US" dirty="0" err="1"/>
              <a:t>đầu</a:t>
            </a:r>
            <a:r>
              <a:rPr lang="en-US" dirty="0"/>
              <a:t> </a:t>
            </a:r>
            <a:r>
              <a:rPr lang="en-US" dirty="0" err="1"/>
              <a:t>ra.</a:t>
            </a:r>
            <a:r>
              <a:rPr lang="en-US" dirty="0"/>
              <a:t> Ta </a:t>
            </a:r>
            <a:r>
              <a:rPr lang="en-US" dirty="0" err="1"/>
              <a:t>có</a:t>
            </a:r>
            <a:r>
              <a:rPr lang="en-US" dirty="0"/>
              <a:t> </a:t>
            </a:r>
            <a:r>
              <a:rPr lang="en-US" dirty="0" err="1"/>
              <a:t>thể</a:t>
            </a:r>
            <a:r>
              <a:rPr lang="en-US" dirty="0"/>
              <a:t> dung </a:t>
            </a:r>
            <a:r>
              <a:rPr lang="en-US" dirty="0" err="1"/>
              <a:t>softmax</a:t>
            </a:r>
            <a:r>
              <a:rPr lang="en-US" dirty="0"/>
              <a:t> </a:t>
            </a:r>
            <a:r>
              <a:rPr lang="en-US" dirty="0" err="1"/>
              <a:t>để</a:t>
            </a:r>
            <a:r>
              <a:rPr lang="en-US" dirty="0"/>
              <a:t> </a:t>
            </a:r>
            <a:r>
              <a:rPr lang="en-US" dirty="0" err="1"/>
              <a:t>tính</a:t>
            </a:r>
            <a:r>
              <a:rPr lang="en-US" dirty="0"/>
              <a:t> </a:t>
            </a:r>
            <a:r>
              <a:rPr lang="en-US" dirty="0" err="1"/>
              <a:t>xác</a:t>
            </a:r>
            <a:r>
              <a:rPr lang="en-US" dirty="0"/>
              <a:t> </a:t>
            </a:r>
            <a:r>
              <a:rPr lang="en-US" dirty="0" err="1"/>
              <a:t>suất</a:t>
            </a:r>
            <a:r>
              <a:rPr lang="en-US" dirty="0"/>
              <a:t> </a:t>
            </a:r>
            <a:r>
              <a:rPr lang="en-US" dirty="0" err="1"/>
              <a:t>này</a:t>
            </a:r>
            <a:r>
              <a:rPr lang="en-US" dirty="0"/>
              <a:t> </a:t>
            </a:r>
            <a:r>
              <a:rPr lang="en-US" dirty="0" err="1"/>
              <a:t>và</a:t>
            </a:r>
            <a:r>
              <a:rPr lang="en-US" dirty="0"/>
              <a:t> dung cross entropy loss </a:t>
            </a:r>
            <a:r>
              <a:rPr lang="en-US" dirty="0" err="1"/>
              <a:t>để</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vi-VN" dirty="0"/>
              <a:t>.</a:t>
            </a:r>
            <a:endParaRPr lang="en-US" dirty="0"/>
          </a:p>
          <a:p>
            <a:endParaRPr lang="en-US" dirty="0"/>
          </a:p>
          <a:p>
            <a:r>
              <a:rPr lang="en-US" dirty="0"/>
              <a:t>Ta </a:t>
            </a:r>
            <a:r>
              <a:rPr lang="en-US" dirty="0" err="1"/>
              <a:t>cần</a:t>
            </a:r>
            <a:r>
              <a:rPr lang="en-US" dirty="0"/>
              <a:t> </a:t>
            </a:r>
            <a:r>
              <a:rPr lang="en-US" dirty="0" err="1"/>
              <a:t>phải</a:t>
            </a:r>
            <a:r>
              <a:rPr lang="en-US" dirty="0"/>
              <a:t> </a:t>
            </a:r>
            <a:r>
              <a:rPr lang="en-US" dirty="0" err="1"/>
              <a:t>che</a:t>
            </a:r>
            <a:r>
              <a:rPr lang="en-US" dirty="0"/>
              <a:t> (mask) </a:t>
            </a:r>
            <a:r>
              <a:rPr lang="en-US" dirty="0" err="1"/>
              <a:t>những</a:t>
            </a:r>
            <a:r>
              <a:rPr lang="en-US" dirty="0"/>
              <a:t> </a:t>
            </a:r>
            <a:r>
              <a:rPr lang="en-US" dirty="0" err="1"/>
              <a:t>phần</a:t>
            </a:r>
            <a:r>
              <a:rPr lang="en-US" dirty="0"/>
              <a:t> </a:t>
            </a:r>
            <a:r>
              <a:rPr lang="en-US" dirty="0" err="1"/>
              <a:t>không</a:t>
            </a:r>
            <a:r>
              <a:rPr lang="en-US" dirty="0"/>
              <a:t> </a:t>
            </a:r>
            <a:r>
              <a:rPr lang="en-US" dirty="0" err="1"/>
              <a:t>liên</a:t>
            </a:r>
            <a:r>
              <a:rPr lang="en-US" dirty="0"/>
              <a:t> </a:t>
            </a:r>
            <a:r>
              <a:rPr lang="en-US" dirty="0" err="1"/>
              <a:t>quan</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tính</a:t>
            </a:r>
            <a:r>
              <a:rPr lang="en-US" dirty="0"/>
              <a:t> loss</a:t>
            </a:r>
          </a:p>
        </p:txBody>
      </p:sp>
    </p:spTree>
    <p:extLst>
      <p:ext uri="{BB962C8B-B14F-4D97-AF65-F5344CB8AC3E}">
        <p14:creationId xmlns:p14="http://schemas.microsoft.com/office/powerpoint/2010/main" val="2324716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seq2seq</a:t>
            </a:r>
          </a:p>
        </p:txBody>
      </p:sp>
      <p:sp>
        <p:nvSpPr>
          <p:cNvPr id="4" name="Text Placeholder 3">
            <a:extLst>
              <a:ext uri="{FF2B5EF4-FFF2-40B4-BE49-F238E27FC236}">
                <a16:creationId xmlns:a16="http://schemas.microsoft.com/office/drawing/2014/main" id="{1DA05232-FB5D-AC4F-8CDF-580C9B9355C4}"/>
              </a:ext>
            </a:extLst>
          </p:cNvPr>
          <p:cNvSpPr>
            <a:spLocks noGrp="1"/>
          </p:cNvSpPr>
          <p:nvPr>
            <p:ph type="body" idx="1"/>
          </p:nvPr>
        </p:nvSpPr>
        <p:spPr/>
        <p:txBody>
          <a:bodyPr/>
          <a:lstStyle/>
          <a:p>
            <a:endParaRPr lang="en-US"/>
          </a:p>
        </p:txBody>
      </p:sp>
      <p:pic>
        <p:nvPicPr>
          <p:cNvPr id="3074" name="Picture 2" descr="https://lena-voita.github.io/resources/lectures/seq2seq/general/one_step_loss_intuition-mi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8650" y="1099848"/>
            <a:ext cx="7302068" cy="2943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315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seq2seq</a:t>
            </a:r>
          </a:p>
        </p:txBody>
      </p:sp>
      <p:sp>
        <p:nvSpPr>
          <p:cNvPr id="4" name="Text Placeholder 3">
            <a:extLst>
              <a:ext uri="{FF2B5EF4-FFF2-40B4-BE49-F238E27FC236}">
                <a16:creationId xmlns:a16="http://schemas.microsoft.com/office/drawing/2014/main" id="{410CF391-D6BD-BD87-2824-BE50410C3AB3}"/>
              </a:ext>
            </a:extLst>
          </p:cNvPr>
          <p:cNvSpPr>
            <a:spLocks noGrp="1"/>
          </p:cNvSpPr>
          <p:nvPr>
            <p:ph type="body" idx="1"/>
          </p:nvPr>
        </p:nvSpPr>
        <p:spPr/>
        <p:txBody>
          <a:bodyPr/>
          <a:lstStyle/>
          <a:p>
            <a:endParaRPr lang="en-US"/>
          </a:p>
        </p:txBody>
      </p:sp>
      <p:pic>
        <p:nvPicPr>
          <p:cNvPr id="3" name="seq2seq_training_with_targe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2836" y="1076508"/>
            <a:ext cx="6396719" cy="3567948"/>
          </a:xfrm>
          <a:prstGeom prst="rect">
            <a:avLst/>
          </a:prstGeom>
        </p:spPr>
      </p:pic>
    </p:spTree>
    <p:extLst>
      <p:ext uri="{BB962C8B-B14F-4D97-AF65-F5344CB8AC3E}">
        <p14:creationId xmlns:p14="http://schemas.microsoft.com/office/powerpoint/2010/main" val="15845701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Sử</a:t>
            </a:r>
            <a:r>
              <a:rPr lang="en-US" dirty="0"/>
              <a:t> </a:t>
            </a:r>
            <a:r>
              <a:rPr lang="en-US" dirty="0" err="1"/>
              <a:t>dụng</a:t>
            </a:r>
            <a:r>
              <a:rPr lang="en-US" dirty="0"/>
              <a:t> </a:t>
            </a:r>
            <a:r>
              <a:rPr lang="en-US" dirty="0" err="1"/>
              <a:t>mô</a:t>
            </a:r>
            <a:r>
              <a:rPr lang="en-US" dirty="0"/>
              <a:t> </a:t>
            </a:r>
            <a:r>
              <a:rPr lang="en-US" dirty="0" err="1"/>
              <a:t>hình</a:t>
            </a:r>
            <a:r>
              <a:rPr lang="en-US" dirty="0"/>
              <a:t> seq2seq</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p:txBody>
              <a:bodyPr/>
              <a:lstStyle/>
              <a:p>
                <a:r>
                  <a:rPr lang="en-US" dirty="0"/>
                  <a:t>Mô </a:t>
                </a:r>
                <a:r>
                  <a:rPr lang="en-US" dirty="0" err="1"/>
                  <a:t>hình</a:t>
                </a:r>
                <a:r>
                  <a:rPr lang="en-US" dirty="0"/>
                  <a:t> </a:t>
                </a:r>
                <a:r>
                  <a:rPr lang="en-US" dirty="0" err="1"/>
                  <a:t>toán</a:t>
                </a:r>
                <a:r>
                  <a:rPr lang="en-US" dirty="0"/>
                  <a:t> </a:t>
                </a:r>
                <a:r>
                  <a:rPr lang="en-US" dirty="0" err="1"/>
                  <a:t>để</a:t>
                </a:r>
                <a:r>
                  <a:rPr lang="en-US" dirty="0"/>
                  <a:t> </a:t>
                </a:r>
                <a:r>
                  <a:rPr lang="en-US" dirty="0" err="1"/>
                  <a:t>thực</a:t>
                </a:r>
                <a:r>
                  <a:rPr lang="en-US" dirty="0"/>
                  <a:t> </a:t>
                </a:r>
                <a:r>
                  <a:rPr lang="en-US" dirty="0" err="1"/>
                  <a:t>hiện</a:t>
                </a:r>
                <a:r>
                  <a:rPr lang="en-US" dirty="0"/>
                  <a:t> </a:t>
                </a:r>
                <a:r>
                  <a:rPr lang="en-US" dirty="0" err="1"/>
                  <a:t>dự</a:t>
                </a:r>
                <a:r>
                  <a:rPr lang="en-US" dirty="0"/>
                  <a:t> </a:t>
                </a:r>
                <a:r>
                  <a:rPr lang="en-US" dirty="0" err="1"/>
                  <a:t>đoán</a:t>
                </a:r>
                <a:r>
                  <a:rPr lang="en-US" dirty="0"/>
                  <a:t> (inference):</a:t>
                </a:r>
              </a:p>
              <a:p>
                <a:endParaRPr lang="en-US" dirty="0"/>
              </a:p>
              <a:p>
                <a:endParaRPr lang="en-US" dirty="0"/>
              </a:p>
              <a:p>
                <a:endParaRPr lang="en-US" dirty="0"/>
              </a:p>
              <a:p>
                <a:r>
                  <a:rPr lang="en-US" dirty="0" err="1"/>
                  <a:t>Đáp</a:t>
                </a:r>
                <a:r>
                  <a:rPr lang="en-US" dirty="0"/>
                  <a:t> </a:t>
                </a:r>
                <a:r>
                  <a:rPr lang="en-US" dirty="0" err="1"/>
                  <a:t>án</a:t>
                </a:r>
                <a:r>
                  <a:rPr lang="en-US" dirty="0"/>
                  <a:t> </a:t>
                </a:r>
                <a:r>
                  <a:rPr lang="en-US" dirty="0" err="1"/>
                  <a:t>cuối</a:t>
                </a:r>
                <a:r>
                  <a:rPr lang="en-US" dirty="0"/>
                  <a:t> </a:t>
                </a:r>
                <a:r>
                  <a:rPr lang="en-US" dirty="0" err="1"/>
                  <a:t>cùng</a:t>
                </a:r>
                <a:r>
                  <a:rPr lang="en-US" dirty="0"/>
                  <a:t> </a:t>
                </a:r>
                <a:r>
                  <a:rPr lang="en-US" dirty="0" err="1"/>
                  <a:t>chỉ</a:t>
                </a:r>
                <a:r>
                  <a:rPr lang="en-US" dirty="0"/>
                  <a:t> </a:t>
                </a:r>
                <a:r>
                  <a:rPr lang="en-US" dirty="0" err="1"/>
                  <a:t>có</a:t>
                </a:r>
                <a:r>
                  <a:rPr lang="en-US" dirty="0"/>
                  <a:t> 1 </a:t>
                </a:r>
                <a:r>
                  <a:rPr lang="en-US" dirty="0" err="1"/>
                  <a:t>chuỗi</a:t>
                </a:r>
                <a:r>
                  <a:rPr lang="en-US" dirty="0"/>
                  <a:t>, </a:t>
                </a:r>
                <a:r>
                  <a:rPr lang="en-US" dirty="0" err="1"/>
                  <a:t>nhưng</a:t>
                </a:r>
                <a:r>
                  <a:rPr lang="en-US" dirty="0"/>
                  <a:t> ta </a:t>
                </a:r>
                <a:r>
                  <a:rPr lang="en-US" dirty="0" err="1"/>
                  <a:t>có</a:t>
                </a: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𝑛</m:t>
                        </m:r>
                      </m:sup>
                    </m:sSup>
                  </m:oMath>
                </a14:m>
                <a:r>
                  <a:rPr lang="en-US" dirty="0"/>
                  <a:t> </a:t>
                </a:r>
                <a:r>
                  <a:rPr lang="en-US" dirty="0" err="1"/>
                  <a:t>chuỗi</a:t>
                </a:r>
                <a:r>
                  <a:rPr lang="en-US" dirty="0"/>
                  <a:t> </a:t>
                </a:r>
                <a:r>
                  <a:rPr lang="en-US" dirty="0" err="1"/>
                  <a:t>được</a:t>
                </a:r>
                <a:r>
                  <a:rPr lang="en-US" dirty="0"/>
                  <a:t> </a:t>
                </a:r>
                <a:r>
                  <a:rPr lang="en-US" dirty="0" err="1"/>
                  <a:t>đề</a:t>
                </a:r>
                <a:r>
                  <a:rPr lang="en-US" dirty="0"/>
                  <a:t> </a:t>
                </a:r>
                <a:r>
                  <a:rPr lang="en-US" dirty="0" err="1"/>
                  <a:t>nghị</a:t>
                </a:r>
                <a:endParaRPr lang="en-US" dirty="0"/>
              </a:p>
              <a:p>
                <a:endParaRPr lang="en-US" dirty="0"/>
              </a:p>
              <a:p>
                <a:r>
                  <a:rPr lang="en-US" dirty="0" err="1"/>
                  <a:t>Những</a:t>
                </a:r>
                <a:r>
                  <a:rPr lang="en-US" dirty="0"/>
                  <a:t> </a:t>
                </a:r>
                <a:r>
                  <a:rPr lang="en-US" dirty="0" err="1"/>
                  <a:t>thuật</a:t>
                </a:r>
                <a:r>
                  <a:rPr lang="en-US" dirty="0"/>
                  <a:t> </a:t>
                </a:r>
                <a:r>
                  <a:rPr lang="en-US" dirty="0" err="1"/>
                  <a:t>toán</a:t>
                </a:r>
                <a:r>
                  <a:rPr lang="en-US" dirty="0"/>
                  <a:t> </a:t>
                </a:r>
                <a:r>
                  <a:rPr lang="en-US" dirty="0" err="1"/>
                  <a:t>thường</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chọn</a:t>
                </a:r>
                <a:r>
                  <a:rPr lang="en-US" dirty="0"/>
                  <a:t> </a:t>
                </a:r>
                <a:r>
                  <a:rPr lang="en-US" dirty="0" err="1"/>
                  <a:t>ra</a:t>
                </a:r>
                <a:r>
                  <a:rPr lang="en-US" dirty="0"/>
                  <a:t> </a:t>
                </a:r>
                <a:r>
                  <a:rPr lang="en-US" dirty="0" err="1"/>
                  <a:t>chuỗi</a:t>
                </a:r>
                <a:r>
                  <a:rPr lang="en-US" dirty="0"/>
                  <a:t> </a:t>
                </a:r>
                <a:r>
                  <a:rPr lang="en-US" dirty="0" err="1"/>
                  <a:t>dự</a:t>
                </a:r>
                <a:r>
                  <a:rPr lang="en-US" dirty="0"/>
                  <a:t> </a:t>
                </a:r>
                <a:r>
                  <a:rPr lang="en-US" dirty="0" err="1"/>
                  <a:t>đoán</a:t>
                </a:r>
                <a:r>
                  <a:rPr lang="en-US" dirty="0"/>
                  <a:t>:</a:t>
                </a:r>
              </a:p>
              <a:p>
                <a:pPr lvl="1"/>
                <a:r>
                  <a:rPr lang="en-US" dirty="0"/>
                  <a:t>Greedy search</a:t>
                </a:r>
              </a:p>
              <a:p>
                <a:pPr lvl="1"/>
                <a:r>
                  <a:rPr lang="en-US" dirty="0"/>
                  <a:t>Beam search </a:t>
                </a:r>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pic>
        <p:nvPicPr>
          <p:cNvPr id="1026" name="Picture 2" descr="https://lena-voita.github.io/resources/lectures/seq2seq/general/inference_formula-mi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716"/>
          <a:stretch/>
        </p:blipFill>
        <p:spPr bwMode="auto">
          <a:xfrm>
            <a:off x="3034702" y="1134087"/>
            <a:ext cx="3201816" cy="534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078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Greedy search</a:t>
            </a:r>
          </a:p>
        </p:txBody>
      </p:sp>
      <p:sp>
        <p:nvSpPr>
          <p:cNvPr id="3" name="Content Placeholder 2"/>
          <p:cNvSpPr>
            <a:spLocks noGrp="1"/>
          </p:cNvSpPr>
          <p:nvPr>
            <p:ph type="body" idx="1"/>
          </p:nvPr>
        </p:nvSpPr>
        <p:spPr/>
        <p:txBody>
          <a:bodyPr/>
          <a:lstStyle/>
          <a:p>
            <a:r>
              <a:rPr lang="en-US" dirty="0" err="1"/>
              <a:t>Chọn</a:t>
            </a:r>
            <a:r>
              <a:rPr lang="en-US" dirty="0"/>
              <a:t> </a:t>
            </a:r>
            <a:r>
              <a:rPr lang="en-US" dirty="0" err="1"/>
              <a:t>phần</a:t>
            </a:r>
            <a:r>
              <a:rPr lang="en-US" dirty="0"/>
              <a:t> </a:t>
            </a:r>
            <a:r>
              <a:rPr lang="en-US" dirty="0" err="1"/>
              <a:t>tử</a:t>
            </a:r>
            <a:r>
              <a:rPr lang="en-US" dirty="0"/>
              <a:t> </a:t>
            </a:r>
            <a:r>
              <a:rPr lang="en-US" dirty="0" err="1"/>
              <a:t>có</a:t>
            </a:r>
            <a:r>
              <a:rPr lang="en-US" dirty="0"/>
              <a:t> </a:t>
            </a:r>
            <a:r>
              <a:rPr lang="en-US" dirty="0" err="1"/>
              <a:t>xác</a:t>
            </a:r>
            <a:r>
              <a:rPr lang="en-US" dirty="0"/>
              <a:t> </a:t>
            </a:r>
            <a:r>
              <a:rPr lang="en-US" dirty="0" err="1"/>
              <a:t>suất</a:t>
            </a:r>
            <a:r>
              <a:rPr lang="en-US" dirty="0"/>
              <a:t> </a:t>
            </a:r>
            <a:r>
              <a:rPr lang="en-US" dirty="0" err="1"/>
              <a:t>lớn</a:t>
            </a:r>
            <a:r>
              <a:rPr lang="en-US" dirty="0"/>
              <a:t> </a:t>
            </a:r>
            <a:r>
              <a:rPr lang="en-US" dirty="0" err="1"/>
              <a:t>nhất</a:t>
            </a:r>
            <a:r>
              <a:rPr lang="en-US" dirty="0"/>
              <a:t> ở </a:t>
            </a:r>
            <a:r>
              <a:rPr lang="en-US" dirty="0" err="1"/>
              <a:t>mỗi</a:t>
            </a:r>
            <a:r>
              <a:rPr lang="en-US" dirty="0"/>
              <a:t> </a:t>
            </a:r>
            <a:r>
              <a:rPr lang="en-US" dirty="0" err="1"/>
              <a:t>thời</a:t>
            </a:r>
            <a:r>
              <a:rPr lang="en-US" dirty="0"/>
              <a:t> </a:t>
            </a:r>
            <a:r>
              <a:rPr lang="en-US" dirty="0" err="1"/>
              <a:t>điểm</a:t>
            </a:r>
            <a:endParaRPr lang="en-US" dirty="0"/>
          </a:p>
        </p:txBody>
      </p:sp>
      <p:pic>
        <p:nvPicPr>
          <p:cNvPr id="4" name="Picture 3"/>
          <p:cNvPicPr>
            <a:picLocks noChangeAspect="1"/>
          </p:cNvPicPr>
          <p:nvPr/>
        </p:nvPicPr>
        <p:blipFill>
          <a:blip r:embed="rId2"/>
          <a:stretch>
            <a:fillRect/>
          </a:stretch>
        </p:blipFill>
        <p:spPr>
          <a:xfrm>
            <a:off x="2870287" y="1922222"/>
            <a:ext cx="3403426" cy="2120389"/>
          </a:xfrm>
          <a:prstGeom prst="rect">
            <a:avLst/>
          </a:prstGeom>
        </p:spPr>
      </p:pic>
    </p:spTree>
    <p:extLst>
      <p:ext uri="{BB962C8B-B14F-4D97-AF65-F5344CB8AC3E}">
        <p14:creationId xmlns:p14="http://schemas.microsoft.com/office/powerpoint/2010/main" val="2999883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Beam search</a:t>
            </a:r>
          </a:p>
        </p:txBody>
      </p:sp>
      <p:sp>
        <p:nvSpPr>
          <p:cNvPr id="3" name="Content Placeholder 2"/>
          <p:cNvSpPr>
            <a:spLocks noGrp="1"/>
          </p:cNvSpPr>
          <p:nvPr>
            <p:ph type="body" idx="1"/>
          </p:nvPr>
        </p:nvSpPr>
        <p:spPr/>
        <p:txBody>
          <a:bodyPr>
            <a:normAutofit/>
          </a:bodyPr>
          <a:lstStyle/>
          <a:p>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 </a:t>
            </a:r>
            <a:r>
              <a:rPr lang="en-US" dirty="0" err="1"/>
              <a:t>chọn</a:t>
            </a:r>
            <a:r>
              <a:rPr lang="en-US" dirty="0"/>
              <a:t> N </a:t>
            </a:r>
            <a:r>
              <a:rPr lang="en-US" dirty="0" err="1"/>
              <a:t>phần</a:t>
            </a:r>
            <a:r>
              <a:rPr lang="en-US" dirty="0"/>
              <a:t> </a:t>
            </a:r>
            <a:r>
              <a:rPr lang="en-US" dirty="0" err="1"/>
              <a:t>tử</a:t>
            </a:r>
            <a:r>
              <a:rPr lang="en-US" dirty="0"/>
              <a:t> </a:t>
            </a:r>
            <a:r>
              <a:rPr lang="en-US" dirty="0" err="1"/>
              <a:t>có</a:t>
            </a:r>
            <a:r>
              <a:rPr lang="en-US" dirty="0"/>
              <a:t> </a:t>
            </a:r>
            <a:r>
              <a:rPr lang="en-US" dirty="0" err="1"/>
              <a:t>xác</a:t>
            </a:r>
            <a:r>
              <a:rPr lang="en-US" dirty="0"/>
              <a:t> </a:t>
            </a:r>
            <a:r>
              <a:rPr lang="en-US" dirty="0" err="1"/>
              <a:t>suất</a:t>
            </a:r>
            <a:r>
              <a:rPr lang="en-US" dirty="0"/>
              <a:t> </a:t>
            </a:r>
            <a:r>
              <a:rPr lang="en-US" dirty="0" err="1"/>
              <a:t>cao</a:t>
            </a:r>
            <a:r>
              <a:rPr lang="en-US" dirty="0"/>
              <a:t> </a:t>
            </a:r>
            <a:r>
              <a:rPr lang="en-US" dirty="0" err="1"/>
              <a:t>nhất</a:t>
            </a:r>
            <a:endParaRPr lang="en-US" dirty="0"/>
          </a:p>
          <a:p>
            <a:endParaRPr lang="en-US" dirty="0"/>
          </a:p>
        </p:txBody>
      </p:sp>
      <p:pic>
        <p:nvPicPr>
          <p:cNvPr id="5" name="beam_searc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52890" y="1935319"/>
            <a:ext cx="6024318" cy="2745858"/>
          </a:xfrm>
          <a:prstGeom prst="rect">
            <a:avLst/>
          </a:prstGeom>
        </p:spPr>
      </p:pic>
    </p:spTree>
    <p:extLst>
      <p:ext uri="{BB962C8B-B14F-4D97-AF65-F5344CB8AC3E}">
        <p14:creationId xmlns:p14="http://schemas.microsoft.com/office/powerpoint/2010/main" val="9582775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Phần 3: </a:t>
            </a:r>
            <a:r>
              <a:rPr lang="en-US" dirty="0" err="1"/>
              <a:t>Mô</a:t>
            </a:r>
            <a:r>
              <a:rPr lang="en-US" dirty="0"/>
              <a:t> </a:t>
            </a:r>
            <a:r>
              <a:rPr lang="en-US" dirty="0" err="1"/>
              <a:t>hình</a:t>
            </a:r>
            <a:r>
              <a:rPr lang="en-US" dirty="0"/>
              <a:t> seq2seq </a:t>
            </a:r>
            <a:r>
              <a:rPr lang="en-US" dirty="0" err="1"/>
              <a:t>và</a:t>
            </a:r>
            <a:r>
              <a:rPr lang="en-US" dirty="0"/>
              <a:t> attention</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3963224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35AB6-7E20-D45F-753E-401E81EBB875}"/>
              </a:ext>
            </a:extLst>
          </p:cNvPr>
          <p:cNvSpPr>
            <a:spLocks noGrp="1"/>
          </p:cNvSpPr>
          <p:nvPr>
            <p:ph type="title"/>
          </p:nvPr>
        </p:nvSpPr>
        <p:spPr/>
        <p:txBody>
          <a:bodyPr>
            <a:normAutofit fontScale="90000"/>
          </a:bodyPr>
          <a:lstStyle/>
          <a:p>
            <a:r>
              <a:rPr lang="en-US" dirty="0" err="1"/>
              <a:t>Hạn</a:t>
            </a:r>
            <a:r>
              <a:rPr lang="en-US" dirty="0"/>
              <a:t> </a:t>
            </a:r>
            <a:r>
              <a:rPr lang="en-US" dirty="0" err="1"/>
              <a:t>chế</a:t>
            </a:r>
            <a:r>
              <a:rPr lang="en-US" dirty="0"/>
              <a:t> </a:t>
            </a:r>
            <a:r>
              <a:rPr lang="en-US" dirty="0" err="1"/>
              <a:t>của</a:t>
            </a:r>
            <a:r>
              <a:rPr lang="en-US" dirty="0"/>
              <a:t> </a:t>
            </a:r>
            <a:r>
              <a:rPr lang="en-US" dirty="0" err="1"/>
              <a:t>mô</a:t>
            </a:r>
            <a:r>
              <a:rPr lang="en-US" dirty="0"/>
              <a:t> </a:t>
            </a:r>
            <a:r>
              <a:rPr lang="en-US" dirty="0" err="1"/>
              <a:t>hình</a:t>
            </a:r>
            <a:r>
              <a:rPr lang="en-US" dirty="0"/>
              <a:t> seg2seg</a:t>
            </a:r>
          </a:p>
        </p:txBody>
      </p:sp>
      <p:sp>
        <p:nvSpPr>
          <p:cNvPr id="3" name="Text Placeholder 2">
            <a:extLst>
              <a:ext uri="{FF2B5EF4-FFF2-40B4-BE49-F238E27FC236}">
                <a16:creationId xmlns:a16="http://schemas.microsoft.com/office/drawing/2014/main" id="{28FA8D79-1ACD-1103-785E-7FBADABCA515}"/>
              </a:ext>
            </a:extLst>
          </p:cNvPr>
          <p:cNvSpPr>
            <a:spLocks noGrp="1"/>
          </p:cNvSpPr>
          <p:nvPr>
            <p:ph type="body" idx="1"/>
          </p:nvPr>
        </p:nvSpPr>
        <p:spPr>
          <a:xfrm>
            <a:off x="310896" y="676656"/>
            <a:ext cx="8520600" cy="1380744"/>
          </a:xfrm>
        </p:spPr>
        <p:txBody>
          <a:bodyPr/>
          <a:lstStyle/>
          <a:p>
            <a:r>
              <a:rPr lang="en-US" dirty="0" err="1"/>
              <a:t>Khó</a:t>
            </a:r>
            <a:r>
              <a:rPr lang="en-US" dirty="0"/>
              <a:t> </a:t>
            </a:r>
            <a:r>
              <a:rPr lang="en-US" dirty="0" err="1"/>
              <a:t>để</a:t>
            </a:r>
            <a:r>
              <a:rPr lang="en-US" dirty="0"/>
              <a:t> encoder </a:t>
            </a:r>
            <a:r>
              <a:rPr lang="en-US" dirty="0" err="1"/>
              <a:t>nén</a:t>
            </a:r>
            <a:r>
              <a:rPr lang="en-US" dirty="0"/>
              <a:t> </a:t>
            </a:r>
            <a:r>
              <a:rPr lang="en-US" dirty="0" err="1"/>
              <a:t>toàn</a:t>
            </a:r>
            <a:r>
              <a:rPr lang="en-US" dirty="0"/>
              <a:t> </a:t>
            </a:r>
            <a:r>
              <a:rPr lang="en-US" dirty="0" err="1"/>
              <a:t>bộ</a:t>
            </a:r>
            <a:r>
              <a:rPr lang="en-US" dirty="0"/>
              <a:t> </a:t>
            </a:r>
            <a:r>
              <a:rPr lang="en-US" dirty="0" err="1"/>
              <a:t>thông</a:t>
            </a:r>
            <a:r>
              <a:rPr lang="en-US" dirty="0"/>
              <a:t> tin </a:t>
            </a:r>
            <a:r>
              <a:rPr lang="en-US" dirty="0" err="1"/>
              <a:t>vào</a:t>
            </a:r>
            <a:r>
              <a:rPr lang="en-US" dirty="0"/>
              <a:t> vector </a:t>
            </a:r>
            <a:r>
              <a:rPr lang="en-US" dirty="0" err="1"/>
              <a:t>trạng</a:t>
            </a:r>
            <a:r>
              <a:rPr lang="en-US" dirty="0"/>
              <a:t> </a:t>
            </a:r>
            <a:r>
              <a:rPr lang="en-US" dirty="0" err="1"/>
              <a:t>thái</a:t>
            </a:r>
            <a:endParaRPr lang="en-US" dirty="0"/>
          </a:p>
          <a:p>
            <a:r>
              <a:rPr lang="en-US" dirty="0"/>
              <a:t>Decoder </a:t>
            </a:r>
            <a:r>
              <a:rPr lang="en-US" dirty="0" err="1"/>
              <a:t>chỉ</a:t>
            </a:r>
            <a:r>
              <a:rPr lang="en-US" dirty="0"/>
              <a:t> </a:t>
            </a:r>
            <a:r>
              <a:rPr lang="en-US" dirty="0" err="1"/>
              <a:t>nhìn</a:t>
            </a:r>
            <a:r>
              <a:rPr lang="en-US" dirty="0"/>
              <a:t> </a:t>
            </a:r>
            <a:r>
              <a:rPr lang="en-US" dirty="0" err="1"/>
              <a:t>thấy</a:t>
            </a:r>
            <a:r>
              <a:rPr lang="en-US" dirty="0"/>
              <a:t> </a:t>
            </a:r>
            <a:r>
              <a:rPr lang="en-US" dirty="0" err="1"/>
              <a:t>một</a:t>
            </a:r>
            <a:r>
              <a:rPr lang="en-US" dirty="0"/>
              <a:t> vector </a:t>
            </a:r>
            <a:r>
              <a:rPr lang="en-US" dirty="0" err="1"/>
              <a:t>trạng</a:t>
            </a:r>
            <a:r>
              <a:rPr lang="en-US" dirty="0"/>
              <a:t> </a:t>
            </a:r>
            <a:r>
              <a:rPr lang="en-US" dirty="0" err="1"/>
              <a:t>thái</a:t>
            </a:r>
            <a:r>
              <a:rPr lang="en-US" dirty="0"/>
              <a:t> </a:t>
            </a:r>
            <a:r>
              <a:rPr lang="en-US" dirty="0" err="1"/>
              <a:t>từ</a:t>
            </a:r>
            <a:r>
              <a:rPr lang="en-US" dirty="0"/>
              <a:t> </a:t>
            </a:r>
            <a:r>
              <a:rPr lang="en-US" dirty="0" err="1"/>
              <a:t>choỗi</a:t>
            </a:r>
            <a:r>
              <a:rPr lang="en-US" dirty="0"/>
              <a:t> </a:t>
            </a:r>
            <a:r>
              <a:rPr lang="en-US" dirty="0" err="1"/>
              <a:t>đầu</a:t>
            </a:r>
            <a:r>
              <a:rPr lang="en-US" dirty="0"/>
              <a:t> </a:t>
            </a:r>
            <a:r>
              <a:rPr lang="en-US" dirty="0" err="1"/>
              <a:t>vào</a:t>
            </a:r>
            <a:r>
              <a:rPr lang="en-US" dirty="0"/>
              <a:t>, </a:t>
            </a:r>
            <a:r>
              <a:rPr lang="en-US" dirty="0" err="1"/>
              <a:t>nhưng</a:t>
            </a:r>
            <a:r>
              <a:rPr lang="en-US" dirty="0"/>
              <a:t> </a:t>
            </a:r>
            <a:r>
              <a:rPr lang="en-US" dirty="0" err="1"/>
              <a:t>lại</a:t>
            </a:r>
            <a:r>
              <a:rPr lang="en-US" dirty="0"/>
              <a:t> </a:t>
            </a:r>
            <a:r>
              <a:rPr lang="en-US" dirty="0" err="1"/>
              <a:t>cần</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phần</a:t>
            </a:r>
            <a:r>
              <a:rPr lang="en-US" dirty="0"/>
              <a:t> </a:t>
            </a:r>
            <a:r>
              <a:rPr lang="en-US" dirty="0" err="1"/>
              <a:t>tử</a:t>
            </a:r>
            <a:r>
              <a:rPr lang="en-US" dirty="0"/>
              <a:t> </a:t>
            </a:r>
            <a:r>
              <a:rPr lang="en-US" dirty="0" err="1"/>
              <a:t>khác</a:t>
            </a:r>
            <a:r>
              <a:rPr lang="en-US" dirty="0"/>
              <a:t> ở </a:t>
            </a:r>
            <a:r>
              <a:rPr lang="en-US" dirty="0" err="1"/>
              <a:t>mỗi</a:t>
            </a:r>
            <a:r>
              <a:rPr lang="en-US" dirty="0"/>
              <a:t> </a:t>
            </a:r>
            <a:r>
              <a:rPr lang="en-US" dirty="0" err="1"/>
              <a:t>bước</a:t>
            </a:r>
            <a:r>
              <a:rPr lang="en-US" dirty="0"/>
              <a:t>.</a:t>
            </a:r>
          </a:p>
        </p:txBody>
      </p:sp>
      <p:sp>
        <p:nvSpPr>
          <p:cNvPr id="4" name="Slide Number Placeholder 3">
            <a:extLst>
              <a:ext uri="{FF2B5EF4-FFF2-40B4-BE49-F238E27FC236}">
                <a16:creationId xmlns:a16="http://schemas.microsoft.com/office/drawing/2014/main" id="{0051802E-7311-0944-181E-BB0486D06A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6" name="Picture 5" descr="Diagram&#10;&#10;Description automatically generated">
            <a:extLst>
              <a:ext uri="{FF2B5EF4-FFF2-40B4-BE49-F238E27FC236}">
                <a16:creationId xmlns:a16="http://schemas.microsoft.com/office/drawing/2014/main" id="{40D9EF51-024E-CA6B-78ED-09CA942650D9}"/>
              </a:ext>
            </a:extLst>
          </p:cNvPr>
          <p:cNvPicPr>
            <a:picLocks noChangeAspect="1"/>
          </p:cNvPicPr>
          <p:nvPr/>
        </p:nvPicPr>
        <p:blipFill>
          <a:blip r:embed="rId2"/>
          <a:stretch>
            <a:fillRect/>
          </a:stretch>
        </p:blipFill>
        <p:spPr>
          <a:xfrm>
            <a:off x="1429790" y="2057400"/>
            <a:ext cx="6282811" cy="2541863"/>
          </a:xfrm>
          <a:prstGeom prst="rect">
            <a:avLst/>
          </a:prstGeom>
        </p:spPr>
      </p:pic>
    </p:spTree>
    <p:extLst>
      <p:ext uri="{BB962C8B-B14F-4D97-AF65-F5344CB8AC3E}">
        <p14:creationId xmlns:p14="http://schemas.microsoft.com/office/powerpoint/2010/main" val="659865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DA330-7079-3E12-FA3D-E19783688A53}"/>
              </a:ext>
            </a:extLst>
          </p:cNvPr>
          <p:cNvSpPr>
            <a:spLocks noGrp="1"/>
          </p:cNvSpPr>
          <p:nvPr>
            <p:ph type="title"/>
          </p:nvPr>
        </p:nvSpPr>
        <p:spPr/>
        <p:txBody>
          <a:bodyPr>
            <a:normAutofit fontScale="90000"/>
          </a:bodyPr>
          <a:lstStyle/>
          <a:p>
            <a:r>
              <a:rPr lang="en-US" dirty="0" err="1"/>
              <a:t>Định</a:t>
            </a:r>
            <a:r>
              <a:rPr lang="en-US" dirty="0"/>
              <a:t> </a:t>
            </a:r>
            <a:r>
              <a:rPr lang="en-US" dirty="0" err="1"/>
              <a:t>nghĩa</a:t>
            </a:r>
            <a:r>
              <a:rPr lang="en-US" dirty="0"/>
              <a:t> attention</a:t>
            </a:r>
          </a:p>
        </p:txBody>
      </p:sp>
      <p:sp>
        <p:nvSpPr>
          <p:cNvPr id="3" name="Text Placeholder 2">
            <a:extLst>
              <a:ext uri="{FF2B5EF4-FFF2-40B4-BE49-F238E27FC236}">
                <a16:creationId xmlns:a16="http://schemas.microsoft.com/office/drawing/2014/main" id="{1A139D16-0043-5BF8-B0D3-520E816B0433}"/>
              </a:ext>
            </a:extLst>
          </p:cNvPr>
          <p:cNvSpPr>
            <a:spLocks noGrp="1"/>
          </p:cNvSpPr>
          <p:nvPr>
            <p:ph type="body" idx="1"/>
          </p:nvPr>
        </p:nvSpPr>
        <p:spPr/>
        <p:txBody>
          <a:bodyPr/>
          <a:lstStyle/>
          <a:p>
            <a:r>
              <a:rPr lang="en-US" dirty="0" err="1"/>
              <a:t>Tại</a:t>
            </a:r>
            <a:r>
              <a:rPr lang="en-US" dirty="0"/>
              <a:t> </a:t>
            </a:r>
            <a:r>
              <a:rPr lang="en-US" dirty="0" err="1"/>
              <a:t>mỗi</a:t>
            </a:r>
            <a:r>
              <a:rPr lang="en-US" dirty="0"/>
              <a:t> </a:t>
            </a:r>
            <a:r>
              <a:rPr lang="en-US" dirty="0" err="1"/>
              <a:t>bước</a:t>
            </a:r>
            <a:r>
              <a:rPr lang="en-US" dirty="0"/>
              <a:t> </a:t>
            </a:r>
            <a:r>
              <a:rPr lang="en-US" dirty="0" err="1"/>
              <a:t>của</a:t>
            </a:r>
            <a:r>
              <a:rPr lang="en-US" dirty="0"/>
              <a:t> decoder, </a:t>
            </a:r>
            <a:r>
              <a:rPr lang="en-US" dirty="0" err="1"/>
              <a:t>cơ</a:t>
            </a:r>
            <a:r>
              <a:rPr lang="en-US" dirty="0"/>
              <a:t> </a:t>
            </a:r>
            <a:r>
              <a:rPr lang="en-US" dirty="0" err="1"/>
              <a:t>chế</a:t>
            </a:r>
            <a:r>
              <a:rPr lang="en-US" dirty="0"/>
              <a:t> attention </a:t>
            </a:r>
            <a:r>
              <a:rPr lang="en-US" dirty="0" err="1"/>
              <a:t>giúp</a:t>
            </a:r>
            <a:r>
              <a:rPr lang="en-US" dirty="0"/>
              <a:t> </a:t>
            </a:r>
            <a:r>
              <a:rPr lang="en-US" dirty="0" err="1"/>
              <a:t>nhìn</a:t>
            </a:r>
            <a:r>
              <a:rPr lang="en-US" dirty="0"/>
              <a:t> </a:t>
            </a:r>
            <a:r>
              <a:rPr lang="en-US" dirty="0" err="1"/>
              <a:t>vào</a:t>
            </a:r>
            <a:r>
              <a:rPr lang="en-US" dirty="0"/>
              <a:t> </a:t>
            </a:r>
            <a:r>
              <a:rPr lang="en-US" dirty="0" err="1"/>
              <a:t>choỗi</a:t>
            </a:r>
            <a:r>
              <a:rPr lang="en-US" dirty="0"/>
              <a:t> </a:t>
            </a:r>
            <a:r>
              <a:rPr lang="en-US" dirty="0" err="1"/>
              <a:t>đầu</a:t>
            </a:r>
            <a:r>
              <a:rPr lang="en-US" dirty="0"/>
              <a:t> </a:t>
            </a:r>
            <a:r>
              <a:rPr lang="en-US" dirty="0" err="1"/>
              <a:t>vào</a:t>
            </a:r>
            <a:r>
              <a:rPr lang="en-US" dirty="0"/>
              <a:t> </a:t>
            </a:r>
            <a:r>
              <a:rPr lang="en-US" dirty="0" err="1"/>
              <a:t>và</a:t>
            </a:r>
            <a:r>
              <a:rPr lang="en-US" dirty="0"/>
              <a:t> </a:t>
            </a:r>
            <a:r>
              <a:rPr lang="en-US" dirty="0" err="1"/>
              <a:t>xác</a:t>
            </a:r>
            <a:r>
              <a:rPr lang="en-US" dirty="0"/>
              <a:t> </a:t>
            </a:r>
            <a:r>
              <a:rPr lang="en-US" dirty="0" err="1"/>
              <a:t>định</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để</a:t>
            </a:r>
            <a:r>
              <a:rPr lang="en-US" dirty="0"/>
              <a:t> </a:t>
            </a:r>
            <a:r>
              <a:rPr lang="en-US" dirty="0" err="1"/>
              <a:t>tạo</a:t>
            </a:r>
            <a:r>
              <a:rPr lang="en-US" dirty="0"/>
              <a:t> </a:t>
            </a:r>
            <a:r>
              <a:rPr lang="en-US" dirty="0" err="1"/>
              <a:t>ra</a:t>
            </a:r>
            <a:r>
              <a:rPr lang="en-US" dirty="0"/>
              <a:t> </a:t>
            </a:r>
            <a:r>
              <a:rPr lang="en-US" dirty="0" err="1"/>
              <a:t>phần</a:t>
            </a:r>
            <a:r>
              <a:rPr lang="en-US" dirty="0"/>
              <a:t> </a:t>
            </a:r>
            <a:r>
              <a:rPr lang="en-US" dirty="0" err="1"/>
              <a:t>tử</a:t>
            </a:r>
            <a:r>
              <a:rPr lang="en-US" dirty="0"/>
              <a:t> ở </a:t>
            </a:r>
            <a:r>
              <a:rPr lang="en-US" dirty="0" err="1"/>
              <a:t>bước</a:t>
            </a:r>
            <a:r>
              <a:rPr lang="en-US" dirty="0"/>
              <a:t> </a:t>
            </a:r>
            <a:r>
              <a:rPr lang="en-US" dirty="0" err="1"/>
              <a:t>đó</a:t>
            </a:r>
            <a:r>
              <a:rPr lang="en-US" dirty="0"/>
              <a:t>. </a:t>
            </a:r>
            <a:r>
              <a:rPr lang="en-US" dirty="0" err="1"/>
              <a:t>Từ</a:t>
            </a:r>
            <a:r>
              <a:rPr lang="en-US" dirty="0"/>
              <a:t> </a:t>
            </a:r>
            <a:r>
              <a:rPr lang="en-US" dirty="0" err="1"/>
              <a:t>đó</a:t>
            </a:r>
            <a:r>
              <a:rPr lang="en-US" dirty="0"/>
              <a:t> encoder </a:t>
            </a:r>
            <a:r>
              <a:rPr lang="en-US" dirty="0" err="1"/>
              <a:t>không</a:t>
            </a:r>
            <a:r>
              <a:rPr lang="en-US" dirty="0"/>
              <a:t> </a:t>
            </a:r>
            <a:r>
              <a:rPr lang="en-US" dirty="0" err="1"/>
              <a:t>phải</a:t>
            </a:r>
            <a:r>
              <a:rPr lang="en-US" dirty="0"/>
              <a:t> </a:t>
            </a:r>
            <a:r>
              <a:rPr lang="en-US" dirty="0" err="1"/>
              <a:t>nén</a:t>
            </a:r>
            <a:r>
              <a:rPr lang="en-US" dirty="0"/>
              <a:t> </a:t>
            </a:r>
            <a:r>
              <a:rPr lang="en-US" dirty="0" err="1"/>
              <a:t>toàn</a:t>
            </a:r>
            <a:r>
              <a:rPr lang="en-US" dirty="0"/>
              <a:t> </a:t>
            </a:r>
            <a:r>
              <a:rPr lang="en-US" dirty="0" err="1"/>
              <a:t>bộ</a:t>
            </a:r>
            <a:r>
              <a:rPr lang="en-US" dirty="0"/>
              <a:t> </a:t>
            </a:r>
            <a:r>
              <a:rPr lang="en-US" dirty="0" err="1"/>
              <a:t>thông</a:t>
            </a:r>
            <a:r>
              <a:rPr lang="en-US" dirty="0"/>
              <a:t> tin </a:t>
            </a:r>
            <a:r>
              <a:rPr lang="en-US" dirty="0" err="1"/>
              <a:t>vào</a:t>
            </a:r>
            <a:r>
              <a:rPr lang="en-US" dirty="0"/>
              <a:t> vector </a:t>
            </a:r>
            <a:r>
              <a:rPr lang="en-US" dirty="0" err="1"/>
              <a:t>trạng</a:t>
            </a:r>
            <a:r>
              <a:rPr lang="en-US" dirty="0"/>
              <a:t> </a:t>
            </a:r>
            <a:r>
              <a:rPr lang="en-US" dirty="0" err="1"/>
              <a:t>thái</a:t>
            </a:r>
            <a:r>
              <a:rPr lang="en-US" dirty="0"/>
              <a:t>.</a:t>
            </a:r>
          </a:p>
        </p:txBody>
      </p:sp>
      <p:sp>
        <p:nvSpPr>
          <p:cNvPr id="4" name="Slide Number Placeholder 3">
            <a:extLst>
              <a:ext uri="{FF2B5EF4-FFF2-40B4-BE49-F238E27FC236}">
                <a16:creationId xmlns:a16="http://schemas.microsoft.com/office/drawing/2014/main" id="{701E2C86-6E06-C854-97E5-7F96F2BD2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5" name="Picture 2" descr="https://lena-voita.github.io/resources/lectures/seq2seq/attention/general_scheme-min.png">
            <a:extLst>
              <a:ext uri="{FF2B5EF4-FFF2-40B4-BE49-F238E27FC236}">
                <a16:creationId xmlns:a16="http://schemas.microsoft.com/office/drawing/2014/main" id="{EA198C9D-D56C-6966-7D50-231E1A9C5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087" y="1803268"/>
            <a:ext cx="5292725" cy="3111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554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a:t>
            </a:r>
            <a:r>
              <a:rPr lang="en-US" dirty="0" err="1"/>
              <a:t>cơ</a:t>
            </a:r>
            <a:r>
              <a:rPr lang="en-US" dirty="0"/>
              <a:t> </a:t>
            </a:r>
            <a:r>
              <a:rPr lang="en-US" dirty="0" err="1"/>
              <a:t>bản</a:t>
            </a:r>
            <a:endParaRPr lang="en-US" dirty="0"/>
          </a:p>
        </p:txBody>
      </p:sp>
      <p:sp>
        <p:nvSpPr>
          <p:cNvPr id="3" name="Text Placeholder 2"/>
          <p:cNvSpPr>
            <a:spLocks noGrp="1"/>
          </p:cNvSpPr>
          <p:nvPr>
            <p:ph type="body" idx="1"/>
          </p:nvPr>
        </p:nvSpPr>
        <p:spPr>
          <a:xfrm>
            <a:off x="310896" y="676656"/>
            <a:ext cx="8520600" cy="1031877"/>
          </a:xfrm>
        </p:spPr>
        <p:txBody>
          <a:bodyPr/>
          <a:lstStyle/>
          <a:p>
            <a:r>
              <a:rPr lang="en-US" dirty="0"/>
              <a:t>Encoder </a:t>
            </a:r>
            <a:r>
              <a:rPr lang="en-US" dirty="0" err="1"/>
              <a:t>và</a:t>
            </a:r>
            <a:r>
              <a:rPr lang="en-US" dirty="0"/>
              <a:t> decoder </a:t>
            </a:r>
            <a:r>
              <a:rPr lang="en-US" dirty="0" err="1"/>
              <a:t>là</a:t>
            </a:r>
            <a:r>
              <a:rPr lang="en-US" dirty="0"/>
              <a:t> RNN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descr="https://lena-voita.github.io/resources/lectures/seq2seq/general/enc_dec_simple_rnn-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08" y="1467113"/>
            <a:ext cx="8664575" cy="2999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391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Cơ</a:t>
            </a:r>
            <a:r>
              <a:rPr lang="en-US" dirty="0"/>
              <a:t> </a:t>
            </a:r>
            <a:r>
              <a:rPr lang="en-US" dirty="0" err="1"/>
              <a:t>chế</a:t>
            </a:r>
            <a:r>
              <a:rPr lang="en-US" dirty="0"/>
              <a:t> attention</a:t>
            </a:r>
          </a:p>
        </p:txBody>
      </p:sp>
      <p:sp>
        <p:nvSpPr>
          <p:cNvPr id="3" name="Text Placeholder 2"/>
          <p:cNvSpPr>
            <a:spLocks noGrp="1"/>
          </p:cNvSpPr>
          <p:nvPr>
            <p:ph type="body" idx="1"/>
          </p:nvPr>
        </p:nvSpPr>
        <p:spPr>
          <a:xfrm>
            <a:off x="310896" y="676656"/>
            <a:ext cx="8520600" cy="1088644"/>
          </a:xfrm>
        </p:spPr>
        <p:txBody>
          <a:bodyPr>
            <a:normAutofit lnSpcReduction="10000"/>
          </a:bodyPr>
          <a:lstStyle/>
          <a:p>
            <a:r>
              <a:rPr lang="en-US" dirty="0"/>
              <a:t>Attention </a:t>
            </a:r>
            <a:r>
              <a:rPr lang="en-US" dirty="0" err="1"/>
              <a:t>là</a:t>
            </a:r>
            <a:r>
              <a:rPr lang="en-US" dirty="0"/>
              <a:t> </a:t>
            </a:r>
            <a:r>
              <a:rPr lang="en-US" dirty="0" err="1"/>
              <a:t>một</a:t>
            </a:r>
            <a:r>
              <a:rPr lang="en-US" dirty="0"/>
              <a:t> </a:t>
            </a:r>
            <a:r>
              <a:rPr lang="en-US" dirty="0" err="1"/>
              <a:t>phần</a:t>
            </a:r>
            <a:r>
              <a:rPr lang="en-US" dirty="0"/>
              <a:t> </a:t>
            </a:r>
            <a:r>
              <a:rPr lang="en-US" dirty="0" err="1"/>
              <a:t>của</a:t>
            </a:r>
            <a:r>
              <a:rPr lang="en-US" dirty="0"/>
              <a:t> </a:t>
            </a:r>
            <a:r>
              <a:rPr lang="en-US" dirty="0" err="1"/>
              <a:t>mô</a:t>
            </a:r>
            <a:r>
              <a:rPr lang="en-US" dirty="0"/>
              <a:t> </a:t>
            </a:r>
            <a:r>
              <a:rPr lang="en-US" dirty="0" err="1"/>
              <a:t>hình</a:t>
            </a:r>
            <a:r>
              <a:rPr lang="en-US" dirty="0"/>
              <a:t> seq2seq. </a:t>
            </a:r>
            <a:r>
              <a:rPr lang="en-US" dirty="0" err="1"/>
              <a:t>Tại</a:t>
            </a:r>
            <a:r>
              <a:rPr lang="en-US" dirty="0"/>
              <a:t> </a:t>
            </a:r>
            <a:r>
              <a:rPr lang="en-US" dirty="0" err="1"/>
              <a:t>phần</a:t>
            </a:r>
            <a:r>
              <a:rPr lang="en-US" dirty="0"/>
              <a:t> decoder, </a:t>
            </a:r>
            <a:r>
              <a:rPr lang="en-US" dirty="0" err="1"/>
              <a:t>cơ</a:t>
            </a:r>
            <a:r>
              <a:rPr lang="en-US" dirty="0"/>
              <a:t> </a:t>
            </a:r>
            <a:r>
              <a:rPr lang="en-US" dirty="0" err="1"/>
              <a:t>chế</a:t>
            </a:r>
            <a:r>
              <a:rPr lang="en-US" dirty="0"/>
              <a:t> </a:t>
            </a:r>
            <a:r>
              <a:rPr lang="en-US" dirty="0" err="1"/>
              <a:t>này</a:t>
            </a:r>
            <a:r>
              <a:rPr lang="en-US" dirty="0"/>
              <a:t> </a:t>
            </a:r>
            <a:r>
              <a:rPr lang="en-US" dirty="0" err="1"/>
              <a:t>quyết</a:t>
            </a:r>
            <a:r>
              <a:rPr lang="en-US" dirty="0"/>
              <a:t> </a:t>
            </a:r>
            <a:r>
              <a:rPr lang="en-US" dirty="0" err="1"/>
              <a:t>định</a:t>
            </a:r>
            <a:r>
              <a:rPr lang="en-US" dirty="0"/>
              <a:t> </a:t>
            </a:r>
            <a:r>
              <a:rPr lang="en-US" dirty="0" err="1"/>
              <a:t>phần</a:t>
            </a:r>
            <a:r>
              <a:rPr lang="en-US" dirty="0"/>
              <a:t> </a:t>
            </a:r>
            <a:r>
              <a:rPr lang="en-US" dirty="0" err="1"/>
              <a:t>nào</a:t>
            </a:r>
            <a:r>
              <a:rPr lang="en-US" dirty="0"/>
              <a:t> </a:t>
            </a:r>
            <a:r>
              <a:rPr lang="en-US" dirty="0" err="1"/>
              <a:t>của</a:t>
            </a:r>
            <a:r>
              <a:rPr lang="en-US" dirty="0"/>
              <a:t> </a:t>
            </a:r>
            <a:r>
              <a:rPr lang="en-US" dirty="0" err="1"/>
              <a:t>chuỗi</a:t>
            </a:r>
            <a:r>
              <a:rPr lang="en-US" dirty="0"/>
              <a:t> </a:t>
            </a:r>
            <a:r>
              <a:rPr lang="en-US" dirty="0" err="1"/>
              <a:t>đầu</a:t>
            </a:r>
            <a:r>
              <a:rPr lang="en-US" dirty="0"/>
              <a:t> </a:t>
            </a:r>
            <a:r>
              <a:rPr lang="en-US" dirty="0" err="1"/>
              <a:t>vào</a:t>
            </a:r>
            <a:r>
              <a:rPr lang="en-US" dirty="0"/>
              <a:t> </a:t>
            </a:r>
            <a:r>
              <a:rPr lang="en-US" dirty="0" err="1"/>
              <a:t>nên</a:t>
            </a:r>
            <a:r>
              <a:rPr lang="en-US" dirty="0"/>
              <a:t> </a:t>
            </a:r>
            <a:r>
              <a:rPr lang="en-US" dirty="0" err="1"/>
              <a:t>được</a:t>
            </a:r>
            <a:r>
              <a:rPr lang="en-US" dirty="0"/>
              <a:t> </a:t>
            </a:r>
            <a:r>
              <a:rPr lang="en-US" dirty="0" err="1"/>
              <a:t>chú</a:t>
            </a:r>
            <a:r>
              <a:rPr lang="en-US" dirty="0"/>
              <a:t> ý </a:t>
            </a:r>
            <a:r>
              <a:rPr lang="en-US" dirty="0" err="1"/>
              <a:t>vào</a:t>
            </a:r>
            <a:r>
              <a:rPr lang="en-US" dirty="0"/>
              <a:t> </a:t>
            </a:r>
            <a:r>
              <a:rPr lang="en-US" dirty="0" err="1"/>
              <a:t>để</a:t>
            </a:r>
            <a:r>
              <a:rPr lang="en-US" dirty="0"/>
              <a:t> </a:t>
            </a:r>
            <a:r>
              <a:rPr lang="en-US" dirty="0" err="1"/>
              <a:t>tạo</a:t>
            </a:r>
            <a:r>
              <a:rPr lang="en-US" dirty="0"/>
              <a:t> </a:t>
            </a:r>
            <a:r>
              <a:rPr lang="en-US" dirty="0" err="1"/>
              <a:t>ra</a:t>
            </a:r>
            <a:r>
              <a:rPr lang="en-US" dirty="0"/>
              <a:t> </a:t>
            </a:r>
            <a:r>
              <a:rPr lang="en-US" dirty="0" err="1"/>
              <a:t>chuỗi</a:t>
            </a:r>
            <a:r>
              <a:rPr lang="en-US" dirty="0"/>
              <a:t> </a:t>
            </a:r>
            <a:r>
              <a:rPr lang="en-US" dirty="0" err="1"/>
              <a:t>đầu</a:t>
            </a:r>
            <a:r>
              <a:rPr lang="en-US" dirty="0"/>
              <a:t> </a:t>
            </a:r>
            <a:r>
              <a:rPr lang="en-US" dirty="0" err="1"/>
              <a:t>ra.</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3074" name="Picture 2" descr="https://lena-voita.github.io/resources/lectures/seq2seq/attention/general_scheme-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833" y="1660918"/>
            <a:ext cx="5292725" cy="3111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506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Tính</a:t>
            </a:r>
            <a:r>
              <a:rPr lang="en-US" dirty="0"/>
              <a:t> </a:t>
            </a:r>
            <a:r>
              <a:rPr lang="en-US" dirty="0" err="1"/>
              <a:t>toán</a:t>
            </a:r>
            <a:r>
              <a:rPr lang="en-US" dirty="0"/>
              <a:t> attention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mc:AlternateContent xmlns:mc="http://schemas.openxmlformats.org/markup-compatibility/2006" xmlns:a14="http://schemas.microsoft.com/office/drawing/2010/main">
        <mc:Choice Requires="a14">
          <p:sp>
            <p:nvSpPr>
              <p:cNvPr id="5" name="Text Placeholder 2"/>
              <p:cNvSpPr txBox="1">
                <a:spLocks noGrp="1"/>
              </p:cNvSpPr>
              <p:nvPr>
                <p:ph type="body" idx="1"/>
              </p:nvPr>
            </p:nvSpPr>
            <p:spPr>
              <a:xfrm>
                <a:off x="310896" y="676656"/>
                <a:ext cx="3750965" cy="3885719"/>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pPr marL="114300" indent="0">
                  <a:buNone/>
                </a:pPr>
                <a:r>
                  <a:rPr lang="en-US" dirty="0"/>
                  <a:t>Tại decoder </a:t>
                </a:r>
                <a:r>
                  <a:rPr lang="en-US" dirty="0" err="1"/>
                  <a:t>bước</a:t>
                </a:r>
                <a:r>
                  <a:rPr lang="en-US" dirty="0"/>
                  <a:t> t, attention</a:t>
                </a:r>
              </a:p>
              <a:p>
                <a:r>
                  <a:rPr lang="en-US" dirty="0" err="1"/>
                  <a:t>Nhận</a:t>
                </a:r>
                <a:r>
                  <a:rPr lang="en-US" dirty="0"/>
                  <a:t> </a:t>
                </a:r>
                <a:r>
                  <a:rPr lang="en-US" dirty="0" err="1"/>
                  <a:t>được</a:t>
                </a:r>
                <a:r>
                  <a:rPr lang="en-US" dirty="0"/>
                  <a:t> </a:t>
                </a:r>
                <a:r>
                  <a:rPr lang="en-US" dirty="0" err="1"/>
                  <a:t>đầu</a:t>
                </a:r>
                <a:r>
                  <a:rPr lang="en-US" dirty="0"/>
                  <a:t> </a:t>
                </a:r>
                <a:r>
                  <a:rPr lang="en-US" dirty="0" err="1"/>
                  <a:t>vào</a:t>
                </a:r>
                <a:r>
                  <a:rPr lang="en-US" dirty="0"/>
                  <a:t> </a:t>
                </a:r>
                <a:r>
                  <a:rPr lang="en-US" dirty="0" err="1"/>
                  <a:t>từ</a:t>
                </a:r>
                <a:r>
                  <a:rPr lang="en-US" dirty="0"/>
                  <a:t> </a:t>
                </a:r>
                <a:r>
                  <a:rPr lang="en-US" dirty="0" err="1"/>
                  <a:t>tất</a:t>
                </a:r>
                <a:r>
                  <a:rPr lang="en-US" dirty="0"/>
                  <a:t> </a:t>
                </a:r>
                <a:r>
                  <a:rPr lang="en-US" dirty="0" err="1"/>
                  <a:t>các</a:t>
                </a:r>
                <a:r>
                  <a:rPr lang="en-US" dirty="0"/>
                  <a:t> </a:t>
                </a:r>
                <a:r>
                  <a:rPr lang="en-US" dirty="0" err="1"/>
                  <a:t>các</a:t>
                </a:r>
                <a:r>
                  <a:rPr lang="en-US" dirty="0"/>
                  <a:t> vector </a:t>
                </a:r>
                <a:r>
                  <a:rPr lang="en-US" dirty="0" err="1"/>
                  <a:t>trạng</a:t>
                </a:r>
                <a:r>
                  <a:rPr lang="en-US" dirty="0"/>
                  <a:t> </a:t>
                </a:r>
                <a:r>
                  <a:rPr lang="en-US" dirty="0" err="1"/>
                  <a:t>thái</a:t>
                </a:r>
                <a:r>
                  <a:rPr lang="en-US" dirty="0"/>
                  <a:t> </a:t>
                </a:r>
                <a:r>
                  <a:rPr lang="en-US" dirty="0" err="1"/>
                  <a:t>của</a:t>
                </a:r>
                <a:r>
                  <a:rPr lang="en-US" dirty="0"/>
                  <a:t> 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oMath>
                </a14:m>
                <a:r>
                  <a:rPr lang="en-US" dirty="0"/>
                  <a:t> </a:t>
                </a:r>
                <a:r>
                  <a:rPr lang="en-US" dirty="0" err="1"/>
                  <a:t>và</a:t>
                </a:r>
                <a:r>
                  <a:rPr lang="en-US" dirty="0"/>
                  <a:t> </a:t>
                </a:r>
                <a:r>
                  <a:rPr lang="en-US" dirty="0" err="1"/>
                  <a:t>trạng</a:t>
                </a:r>
                <a:r>
                  <a:rPr lang="en-US" dirty="0"/>
                  <a:t> </a:t>
                </a:r>
                <a:r>
                  <a:rPr lang="en-US" dirty="0" err="1"/>
                  <a:t>thái</a:t>
                </a:r>
                <a:r>
                  <a:rPr lang="en-US" dirty="0"/>
                  <a:t> </a:t>
                </a:r>
                <a:r>
                  <a:rPr lang="en-US" dirty="0" err="1"/>
                  <a:t>của</a:t>
                </a:r>
                <a:r>
                  <a:rPr lang="en-US" dirty="0"/>
                  <a:t> 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endParaRPr lang="en-US" dirty="0"/>
              </a:p>
              <a:p>
                <a:r>
                  <a:rPr lang="en-US" dirty="0" err="1"/>
                  <a:t>Tính</a:t>
                </a:r>
                <a:r>
                  <a:rPr lang="en-US" dirty="0"/>
                  <a:t> </a:t>
                </a:r>
                <a:r>
                  <a:rPr lang="en-US" dirty="0" err="1"/>
                  <a:t>toán</a:t>
                </a:r>
                <a:r>
                  <a:rPr lang="en-US" dirty="0"/>
                  <a:t> attention score(</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oMath>
                </a14:m>
                <a:r>
                  <a:rPr lang="en-US" dirty="0"/>
                  <a:t>), </a:t>
                </a:r>
                <a:r>
                  <a:rPr lang="en-US" dirty="0" err="1"/>
                  <a:t>chứa</a:t>
                </a:r>
                <a:r>
                  <a:rPr lang="en-US" dirty="0"/>
                  <a:t> </a:t>
                </a:r>
                <a:r>
                  <a:rPr lang="en-US" dirty="0" err="1"/>
                  <a:t>tầm</a:t>
                </a:r>
                <a:r>
                  <a:rPr lang="en-US" dirty="0"/>
                  <a:t> </a:t>
                </a:r>
                <a:r>
                  <a:rPr lang="en-US" dirty="0" err="1"/>
                  <a:t>quan</a:t>
                </a:r>
                <a:r>
                  <a:rPr lang="en-US" dirty="0"/>
                  <a:t> </a:t>
                </a:r>
                <a:r>
                  <a:rPr lang="en-US" dirty="0" err="1"/>
                  <a:t>trọng</a:t>
                </a:r>
                <a:r>
                  <a:rPr lang="en-US" dirty="0"/>
                  <a:t> </a:t>
                </a:r>
                <a:r>
                  <a:rPr lang="en-US" dirty="0" err="1"/>
                  <a:t>của</a:t>
                </a:r>
                <a:r>
                  <a:rPr lang="en-US" dirty="0"/>
                  <a:t> vector encoder.</a:t>
                </a:r>
              </a:p>
              <a:p>
                <a:endParaRPr lang="en-US" dirty="0"/>
              </a:p>
              <a:p>
                <a:r>
                  <a:rPr lang="en-US" dirty="0" err="1"/>
                  <a:t>Tính</a:t>
                </a:r>
                <a:r>
                  <a:rPr lang="en-US" dirty="0"/>
                  <a:t> </a:t>
                </a:r>
                <a:r>
                  <a:rPr lang="en-US" dirty="0" err="1"/>
                  <a:t>trọng</a:t>
                </a:r>
                <a:r>
                  <a:rPr lang="en-US" dirty="0"/>
                  <a:t> </a:t>
                </a:r>
                <a:r>
                  <a:rPr lang="en-US" dirty="0" err="1"/>
                  <a:t>số</a:t>
                </a:r>
                <a:r>
                  <a:rPr lang="en-US" dirty="0"/>
                  <a:t> attention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𝑘</m:t>
                        </m:r>
                      </m:sub>
                      <m:sup>
                        <m:r>
                          <a:rPr lang="en-US" b="0" i="1" smtClean="0">
                            <a:latin typeface="Cambria Math" panose="02040503050406030204" pitchFamily="18" charset="0"/>
                          </a:rPr>
                          <m:t>𝑡</m:t>
                        </m:r>
                      </m:sup>
                    </m:sSubSup>
                  </m:oMath>
                </a14:m>
                <a:r>
                  <a:rPr lang="en-US" dirty="0"/>
                  <a:t> </a:t>
                </a:r>
                <a:r>
                  <a:rPr lang="en-US" dirty="0" err="1"/>
                  <a:t>bằng</a:t>
                </a:r>
                <a:r>
                  <a:rPr lang="en-US" dirty="0"/>
                  <a:t> </a:t>
                </a:r>
                <a:r>
                  <a:rPr lang="en-US" dirty="0" err="1"/>
                  <a:t>hàm</a:t>
                </a:r>
                <a:r>
                  <a:rPr lang="en-US" dirty="0"/>
                  <a:t> </a:t>
                </a:r>
                <a:r>
                  <a:rPr lang="en-US" dirty="0" err="1"/>
                  <a:t>softmax</a:t>
                </a:r>
                <a:r>
                  <a:rPr lang="en-US" dirty="0"/>
                  <a:t>.</a:t>
                </a:r>
              </a:p>
              <a:p>
                <a:endParaRPr lang="en-US" dirty="0"/>
              </a:p>
              <a:p>
                <a:r>
                  <a:rPr lang="en-US" dirty="0" err="1"/>
                  <a:t>Tính</a:t>
                </a:r>
                <a:r>
                  <a:rPr lang="en-US" dirty="0"/>
                  <a:t> </a:t>
                </a:r>
                <a:r>
                  <a:rPr lang="en-US" dirty="0" err="1"/>
                  <a:t>đầu</a:t>
                </a:r>
                <a:r>
                  <a:rPr lang="en-US" dirty="0"/>
                  <a:t> </a:t>
                </a:r>
                <a:r>
                  <a:rPr lang="en-US" dirty="0" err="1"/>
                  <a:t>ra</a:t>
                </a:r>
                <a:r>
                  <a:rPr lang="en-US" dirty="0"/>
                  <a:t> attention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𝑡</m:t>
                        </m:r>
                      </m:sup>
                    </m:sSup>
                  </m:oMath>
                </a14:m>
                <a:endParaRPr lang="en-US" dirty="0"/>
              </a:p>
            </p:txBody>
          </p:sp>
        </mc:Choice>
        <mc:Fallback xmlns="">
          <p:sp>
            <p:nvSpPr>
              <p:cNvPr id="5" name="Text Placeholder 2"/>
              <p:cNvSpPr txBox="1">
                <a:spLocks noGrp="1" noRot="1" noChangeAspect="1" noMove="1" noResize="1" noEditPoints="1" noAdjustHandles="1" noChangeArrowheads="1" noChangeShapeType="1" noTextEdit="1"/>
              </p:cNvSpPr>
              <p:nvPr>
                <p:ph type="body" idx="1"/>
              </p:nvPr>
            </p:nvSpPr>
            <p:spPr>
              <a:xfrm>
                <a:off x="310896" y="676656"/>
                <a:ext cx="3750965" cy="3885719"/>
              </a:xfrm>
              <a:prstGeom prst="rect">
                <a:avLst/>
              </a:prstGeom>
              <a:blipFill>
                <a:blip r:embed="rId2"/>
                <a:stretch>
                  <a:fillRect/>
                </a:stretch>
              </a:blipFill>
              <a:ln>
                <a:noFill/>
              </a:ln>
            </p:spPr>
            <p:txBody>
              <a:bodyPr/>
              <a:lstStyle/>
              <a:p>
                <a:r>
                  <a:rPr lang="en-US">
                    <a:noFill/>
                  </a:rPr>
                  <a:t> </a:t>
                </a:r>
              </a:p>
            </p:txBody>
          </p:sp>
        </mc:Fallback>
      </mc:AlternateContent>
      <p:pic>
        <p:nvPicPr>
          <p:cNvPr id="5122" name="Picture 2" descr="https://lena-voita.github.io/resources/lectures/seq2seq/attention/computation_scheme-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073" y="1141321"/>
            <a:ext cx="4572727" cy="2931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186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650" y="86627"/>
            <a:ext cx="7062192" cy="475473"/>
          </a:xfrm>
        </p:spPr>
        <p:txBody>
          <a:bodyPr>
            <a:normAutofit fontScale="90000"/>
          </a:bodyPr>
          <a:lstStyle/>
          <a:p>
            <a:r>
              <a:rPr lang="en-US" dirty="0" err="1"/>
              <a:t>Cách</a:t>
            </a:r>
            <a:r>
              <a:rPr lang="en-US" dirty="0"/>
              <a:t> </a:t>
            </a:r>
            <a:r>
              <a:rPr lang="en-US" dirty="0" err="1"/>
              <a:t>tính</a:t>
            </a:r>
            <a:r>
              <a:rPr lang="en-US" dirty="0"/>
              <a:t> attention score</a:t>
            </a:r>
          </a:p>
        </p:txBody>
      </p:sp>
      <p:sp>
        <p:nvSpPr>
          <p:cNvPr id="3" name="Text Placeholder 2"/>
          <p:cNvSpPr>
            <a:spLocks noGrp="1"/>
          </p:cNvSpPr>
          <p:nvPr>
            <p:ph type="body" idx="1"/>
          </p:nvPr>
        </p:nvSpPr>
        <p:spPr>
          <a:xfrm>
            <a:off x="310896" y="676656"/>
            <a:ext cx="8520600" cy="2071572"/>
          </a:xfrm>
        </p:spPr>
        <p:txBody>
          <a:bodyPr/>
          <a:lstStyle/>
          <a:p>
            <a:r>
              <a:rPr lang="en-US" dirty="0"/>
              <a:t>Dot-product: </a:t>
            </a:r>
            <a:r>
              <a:rPr lang="en-US" dirty="0" err="1"/>
              <a:t>cách</a:t>
            </a:r>
            <a:r>
              <a:rPr lang="en-US" dirty="0"/>
              <a:t> </a:t>
            </a:r>
            <a:r>
              <a:rPr lang="en-US" dirty="0" err="1"/>
              <a:t>đơn</a:t>
            </a:r>
            <a:r>
              <a:rPr lang="en-US" dirty="0"/>
              <a:t> </a:t>
            </a:r>
            <a:r>
              <a:rPr lang="en-US" dirty="0" err="1"/>
              <a:t>giản</a:t>
            </a:r>
            <a:r>
              <a:rPr lang="en-US" dirty="0"/>
              <a:t> </a:t>
            </a:r>
            <a:r>
              <a:rPr lang="en-US" dirty="0" err="1"/>
              <a:t>nhất</a:t>
            </a:r>
            <a:endParaRPr lang="en-US" dirty="0"/>
          </a:p>
          <a:p>
            <a:r>
              <a:rPr lang="en-US" dirty="0" err="1"/>
              <a:t>Hàm</a:t>
            </a:r>
            <a:r>
              <a:rPr lang="en-US" dirty="0"/>
              <a:t> bilinear (Luong attention): </a:t>
            </a:r>
            <a:r>
              <a:rPr lang="en-US" dirty="0" err="1"/>
              <a:t>được</a:t>
            </a:r>
            <a:r>
              <a:rPr lang="en-US" dirty="0"/>
              <a:t> </a:t>
            </a:r>
            <a:r>
              <a:rPr lang="en-US" dirty="0" err="1"/>
              <a:t>giới</a:t>
            </a:r>
            <a:r>
              <a:rPr lang="en-US" dirty="0"/>
              <a:t> </a:t>
            </a:r>
            <a:r>
              <a:rPr lang="en-US" dirty="0" err="1"/>
              <a:t>thiệu</a:t>
            </a:r>
            <a:r>
              <a:rPr lang="en-US" dirty="0"/>
              <a:t> </a:t>
            </a:r>
            <a:r>
              <a:rPr lang="en-US" dirty="0" err="1"/>
              <a:t>trong</a:t>
            </a:r>
            <a:r>
              <a:rPr lang="en-US" dirty="0"/>
              <a:t> paper </a:t>
            </a:r>
            <a:r>
              <a:rPr lang="en-US" dirty="0">
                <a:hlinkClick r:id="rId2"/>
              </a:rPr>
              <a:t>Effective approaches to attention based Neural Machine Translation</a:t>
            </a:r>
            <a:endParaRPr lang="en-US" dirty="0"/>
          </a:p>
          <a:p>
            <a:r>
              <a:rPr lang="en-US" dirty="0"/>
              <a:t>Multi layer perceptron (</a:t>
            </a:r>
            <a:r>
              <a:rPr lang="en-US" dirty="0" err="1"/>
              <a:t>Bahdanau</a:t>
            </a:r>
            <a:r>
              <a:rPr lang="en-US" dirty="0"/>
              <a:t> attention): </a:t>
            </a:r>
            <a:r>
              <a:rPr lang="en-US" dirty="0" err="1"/>
              <a:t>phương</a:t>
            </a:r>
            <a:r>
              <a:rPr lang="en-US" dirty="0"/>
              <a:t> </a:t>
            </a:r>
            <a:r>
              <a:rPr lang="en-US" dirty="0" err="1"/>
              <a:t>pháp</a:t>
            </a:r>
            <a:r>
              <a:rPr lang="en-US" dirty="0"/>
              <a:t> </a:t>
            </a:r>
            <a:r>
              <a:rPr lang="en-US" dirty="0" err="1"/>
              <a:t>trong</a:t>
            </a:r>
            <a:r>
              <a:rPr lang="en-US" dirty="0"/>
              <a:t> paper </a:t>
            </a:r>
            <a:r>
              <a:rPr lang="en-US" dirty="0" err="1"/>
              <a:t>đầu</a:t>
            </a:r>
            <a:r>
              <a:rPr lang="en-US" dirty="0"/>
              <a:t> </a:t>
            </a:r>
            <a:r>
              <a:rPr lang="en-US" dirty="0" err="1"/>
              <a:t>tiên</a:t>
            </a:r>
            <a:r>
              <a:rPr lang="en-US" dirty="0"/>
              <a:t> </a:t>
            </a:r>
            <a:r>
              <a:rPr lang="en-US" dirty="0" err="1"/>
              <a:t>về</a:t>
            </a:r>
            <a:r>
              <a:rPr lang="en-US" dirty="0"/>
              <a:t> attention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6146" name="Picture 2" descr="https://lena-voita.github.io/resources/lectures/seq2seq/attention/score_functions-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56" y="2961674"/>
            <a:ext cx="7927003" cy="1596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258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8FC23-B0C8-F07C-3950-F5E98C0D64DB}"/>
              </a:ext>
            </a:extLst>
          </p:cNvPr>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a:t>
            </a:r>
            <a:r>
              <a:rPr lang="en-US" dirty="0" err="1"/>
              <a:t>Bahdanau</a:t>
            </a:r>
            <a:endParaRPr lang="en-US" dirty="0"/>
          </a:p>
        </p:txBody>
      </p:sp>
      <p:sp>
        <p:nvSpPr>
          <p:cNvPr id="3" name="Text Placeholder 2">
            <a:extLst>
              <a:ext uri="{FF2B5EF4-FFF2-40B4-BE49-F238E27FC236}">
                <a16:creationId xmlns:a16="http://schemas.microsoft.com/office/drawing/2014/main" id="{C8E3460C-9F9F-6E78-141F-B42928087C65}"/>
              </a:ext>
            </a:extLst>
          </p:cNvPr>
          <p:cNvSpPr>
            <a:spLocks noGrp="1"/>
          </p:cNvSpPr>
          <p:nvPr>
            <p:ph type="body" idx="1"/>
          </p:nvPr>
        </p:nvSpPr>
        <p:spPr/>
        <p:txBody>
          <a:bodyPr/>
          <a:lstStyle/>
          <a:p>
            <a:r>
              <a:rPr lang="en-US" dirty="0"/>
              <a:t>Encoder: </a:t>
            </a:r>
            <a:r>
              <a:rPr lang="en-US" dirty="0" err="1"/>
              <a:t>mô</a:t>
            </a:r>
            <a:r>
              <a:rPr lang="en-US" dirty="0"/>
              <a:t> </a:t>
            </a:r>
            <a:r>
              <a:rPr lang="en-US" dirty="0" err="1"/>
              <a:t>hình</a:t>
            </a:r>
            <a:r>
              <a:rPr lang="en-US" dirty="0"/>
              <a:t> RNN 2 </a:t>
            </a:r>
            <a:r>
              <a:rPr lang="en-US" dirty="0" err="1"/>
              <a:t>chiều</a:t>
            </a:r>
            <a:endParaRPr lang="en-US" dirty="0"/>
          </a:p>
          <a:p>
            <a:r>
              <a:rPr lang="en-US" dirty="0"/>
              <a:t>Attention score: multi layer perceptron</a:t>
            </a:r>
          </a:p>
          <a:p>
            <a:r>
              <a:rPr lang="en-US" dirty="0" err="1"/>
              <a:t>Sử</a:t>
            </a:r>
            <a:r>
              <a:rPr lang="en-US" dirty="0"/>
              <a:t> </a:t>
            </a:r>
            <a:r>
              <a:rPr lang="en-US" dirty="0" err="1"/>
              <a:t>dụng</a:t>
            </a:r>
            <a:r>
              <a:rPr lang="en-US" dirty="0"/>
              <a:t> attention </a:t>
            </a:r>
            <a:r>
              <a:rPr lang="en-US" dirty="0" err="1"/>
              <a:t>trong</a:t>
            </a:r>
            <a:r>
              <a:rPr lang="en-US" dirty="0"/>
              <a:t> decoder: vector </a:t>
            </a:r>
            <a:r>
              <a:rPr lang="en-US" dirty="0" err="1"/>
              <a:t>trạng</a:t>
            </a:r>
            <a:r>
              <a:rPr lang="en-US" dirty="0"/>
              <a:t> </a:t>
            </a:r>
            <a:r>
              <a:rPr lang="en-US" dirty="0" err="1"/>
              <a:t>thái</a:t>
            </a:r>
            <a:r>
              <a:rPr lang="en-US" dirty="0"/>
              <a:t> h t-1 </a:t>
            </a:r>
            <a:r>
              <a:rPr lang="en-US" dirty="0" err="1"/>
              <a:t>của</a:t>
            </a:r>
            <a:r>
              <a:rPr lang="en-US" dirty="0"/>
              <a:t> decoder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tính</a:t>
            </a:r>
            <a:r>
              <a:rPr lang="en-US" dirty="0"/>
              <a:t> attention </a:t>
            </a:r>
            <a:r>
              <a:rPr lang="en-US" dirty="0" err="1"/>
              <a:t>và</a:t>
            </a:r>
            <a:r>
              <a:rPr lang="en-US" dirty="0"/>
              <a:t> </a:t>
            </a:r>
            <a:r>
              <a:rPr lang="en-US" dirty="0" err="1"/>
              <a:t>đầu</a:t>
            </a:r>
            <a:r>
              <a:rPr lang="en-US" dirty="0"/>
              <a:t> </a:t>
            </a:r>
            <a:r>
              <a:rPr lang="en-US" dirty="0" err="1"/>
              <a:t>ra</a:t>
            </a:r>
            <a:r>
              <a:rPr lang="en-US" dirty="0"/>
              <a:t> </a:t>
            </a:r>
            <a:r>
              <a:rPr lang="en-US" dirty="0" err="1"/>
              <a:t>ct</a:t>
            </a:r>
            <a:r>
              <a:rPr lang="en-US" dirty="0"/>
              <a:t>, </a:t>
            </a:r>
            <a:r>
              <a:rPr lang="en-US" dirty="0" err="1"/>
              <a:t>cả</a:t>
            </a:r>
            <a:r>
              <a:rPr lang="en-US" dirty="0"/>
              <a:t> ht-1 </a:t>
            </a:r>
            <a:r>
              <a:rPr lang="en-US" dirty="0" err="1"/>
              <a:t>và</a:t>
            </a:r>
            <a:r>
              <a:rPr lang="en-US" dirty="0"/>
              <a:t> </a:t>
            </a:r>
            <a:r>
              <a:rPr lang="en-US" dirty="0" err="1"/>
              <a:t>ct</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tính</a:t>
            </a:r>
            <a:r>
              <a:rPr lang="en-US" dirty="0"/>
              <a:t> </a:t>
            </a:r>
            <a:r>
              <a:rPr lang="en-US" dirty="0" err="1"/>
              <a:t>ht</a:t>
            </a:r>
            <a:endParaRPr lang="en-US" dirty="0"/>
          </a:p>
        </p:txBody>
      </p:sp>
      <p:sp>
        <p:nvSpPr>
          <p:cNvPr id="4" name="Slide Number Placeholder 3">
            <a:extLst>
              <a:ext uri="{FF2B5EF4-FFF2-40B4-BE49-F238E27FC236}">
                <a16:creationId xmlns:a16="http://schemas.microsoft.com/office/drawing/2014/main" id="{D9C91CB9-ADFA-0728-8A3B-7D027EEBCF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6" name="Picture 5" descr="Diagram, schematic&#10;&#10;Description automatically generated">
            <a:extLst>
              <a:ext uri="{FF2B5EF4-FFF2-40B4-BE49-F238E27FC236}">
                <a16:creationId xmlns:a16="http://schemas.microsoft.com/office/drawing/2014/main" id="{E3F7C9DB-BE6A-99E2-443A-61185F73C0B3}"/>
              </a:ext>
            </a:extLst>
          </p:cNvPr>
          <p:cNvPicPr>
            <a:picLocks noChangeAspect="1"/>
          </p:cNvPicPr>
          <p:nvPr/>
        </p:nvPicPr>
        <p:blipFill>
          <a:blip r:embed="rId2"/>
          <a:stretch>
            <a:fillRect/>
          </a:stretch>
        </p:blipFill>
        <p:spPr>
          <a:xfrm>
            <a:off x="2467850" y="2154439"/>
            <a:ext cx="4775200" cy="2490017"/>
          </a:xfrm>
          <a:prstGeom prst="rect">
            <a:avLst/>
          </a:prstGeom>
        </p:spPr>
      </p:pic>
    </p:spTree>
    <p:extLst>
      <p:ext uri="{BB962C8B-B14F-4D97-AF65-F5344CB8AC3E}">
        <p14:creationId xmlns:p14="http://schemas.microsoft.com/office/powerpoint/2010/main" val="3200457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3CE31-0FBD-BE47-83A1-5DDEBD30D3DC}"/>
              </a:ext>
            </a:extLst>
          </p:cNvPr>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Luong</a:t>
            </a:r>
          </a:p>
        </p:txBody>
      </p:sp>
      <p:sp>
        <p:nvSpPr>
          <p:cNvPr id="3" name="Text Placeholder 2">
            <a:extLst>
              <a:ext uri="{FF2B5EF4-FFF2-40B4-BE49-F238E27FC236}">
                <a16:creationId xmlns:a16="http://schemas.microsoft.com/office/drawing/2014/main" id="{B61020DF-C98C-CF2B-900A-53763B0A1E68}"/>
              </a:ext>
            </a:extLst>
          </p:cNvPr>
          <p:cNvSpPr>
            <a:spLocks noGrp="1"/>
          </p:cNvSpPr>
          <p:nvPr>
            <p:ph type="body" idx="1"/>
          </p:nvPr>
        </p:nvSpPr>
        <p:spPr/>
        <p:txBody>
          <a:bodyPr/>
          <a:lstStyle/>
          <a:p>
            <a:r>
              <a:rPr lang="en-US" dirty="0"/>
              <a:t>Encoder: RNN </a:t>
            </a:r>
            <a:r>
              <a:rPr lang="en-US" dirty="0" err="1"/>
              <a:t>một</a:t>
            </a:r>
            <a:r>
              <a:rPr lang="en-US" dirty="0"/>
              <a:t> </a:t>
            </a:r>
            <a:r>
              <a:rPr lang="en-US" dirty="0" err="1"/>
              <a:t>chiều</a:t>
            </a:r>
            <a:endParaRPr lang="en-US" dirty="0"/>
          </a:p>
          <a:p>
            <a:r>
              <a:rPr lang="en-US" dirty="0"/>
              <a:t>Attention score: </a:t>
            </a:r>
            <a:r>
              <a:rPr lang="en-US" dirty="0" err="1"/>
              <a:t>hàm</a:t>
            </a:r>
            <a:r>
              <a:rPr lang="en-US" dirty="0"/>
              <a:t> bilinear</a:t>
            </a:r>
          </a:p>
          <a:p>
            <a:r>
              <a:rPr lang="en-US" dirty="0" err="1"/>
              <a:t>Cách</a:t>
            </a:r>
            <a:r>
              <a:rPr lang="en-US" dirty="0"/>
              <a:t> </a:t>
            </a:r>
            <a:r>
              <a:rPr lang="en-US" dirty="0" err="1"/>
              <a:t>sử</a:t>
            </a:r>
            <a:r>
              <a:rPr lang="en-US" dirty="0"/>
              <a:t> </a:t>
            </a:r>
            <a:r>
              <a:rPr lang="en-US" dirty="0" err="1"/>
              <a:t>dụng</a:t>
            </a:r>
            <a:r>
              <a:rPr lang="en-US" dirty="0"/>
              <a:t> attention: </a:t>
            </a:r>
            <a:r>
              <a:rPr lang="en-US" dirty="0" err="1"/>
              <a:t>ht</a:t>
            </a:r>
            <a:r>
              <a:rPr lang="en-US" dirty="0"/>
              <a:t> dung </a:t>
            </a:r>
            <a:r>
              <a:rPr lang="en-US" dirty="0" err="1"/>
              <a:t>để</a:t>
            </a:r>
            <a:r>
              <a:rPr lang="en-US" dirty="0"/>
              <a:t> </a:t>
            </a:r>
            <a:r>
              <a:rPr lang="en-US" dirty="0" err="1"/>
              <a:t>tính</a:t>
            </a:r>
            <a:r>
              <a:rPr lang="en-US" dirty="0"/>
              <a:t> attention </a:t>
            </a:r>
            <a:r>
              <a:rPr lang="en-US" dirty="0" err="1"/>
              <a:t>và</a:t>
            </a:r>
            <a:r>
              <a:rPr lang="en-US" dirty="0"/>
              <a:t> </a:t>
            </a:r>
            <a:r>
              <a:rPr lang="en-US" dirty="0" err="1"/>
              <a:t>ct</a:t>
            </a:r>
            <a:r>
              <a:rPr lang="en-US" dirty="0"/>
              <a:t>, </a:t>
            </a:r>
            <a:r>
              <a:rPr lang="en-US" dirty="0" err="1"/>
              <a:t>sau</a:t>
            </a:r>
            <a:r>
              <a:rPr lang="en-US" dirty="0"/>
              <a:t> </a:t>
            </a:r>
            <a:r>
              <a:rPr lang="en-US" dirty="0" err="1"/>
              <a:t>đó</a:t>
            </a:r>
            <a:r>
              <a:rPr lang="en-US" dirty="0"/>
              <a:t> </a:t>
            </a:r>
            <a:r>
              <a:rPr lang="en-US" dirty="0" err="1"/>
              <a:t>ht</a:t>
            </a:r>
            <a:r>
              <a:rPr lang="en-US" dirty="0"/>
              <a:t> </a:t>
            </a:r>
            <a:r>
              <a:rPr lang="en-US" dirty="0" err="1"/>
              <a:t>kết</a:t>
            </a:r>
            <a:r>
              <a:rPr lang="en-US" dirty="0"/>
              <a:t> </a:t>
            </a:r>
            <a:r>
              <a:rPr lang="en-US" dirty="0" err="1"/>
              <a:t>hợp</a:t>
            </a:r>
            <a:r>
              <a:rPr lang="en-US" dirty="0"/>
              <a:t> </a:t>
            </a:r>
            <a:r>
              <a:rPr lang="en-US" dirty="0" err="1"/>
              <a:t>với</a:t>
            </a:r>
            <a:r>
              <a:rPr lang="en-US" dirty="0"/>
              <a:t> </a:t>
            </a:r>
            <a:r>
              <a:rPr lang="en-US" dirty="0" err="1"/>
              <a:t>ct</a:t>
            </a:r>
            <a:r>
              <a:rPr lang="en-US" dirty="0"/>
              <a:t> </a:t>
            </a:r>
            <a:r>
              <a:rPr lang="en-US" dirty="0" err="1"/>
              <a:t>để</a:t>
            </a:r>
            <a:r>
              <a:rPr lang="en-US" dirty="0"/>
              <a:t> </a:t>
            </a:r>
            <a:r>
              <a:rPr lang="en-US" dirty="0" err="1"/>
              <a:t>cập</a:t>
            </a:r>
            <a:r>
              <a:rPr lang="en-US" dirty="0"/>
              <a:t> </a:t>
            </a:r>
            <a:r>
              <a:rPr lang="en-US" dirty="0" err="1"/>
              <a:t>nhật</a:t>
            </a:r>
            <a:r>
              <a:rPr lang="en-US" dirty="0"/>
              <a:t> </a:t>
            </a:r>
            <a:r>
              <a:rPr lang="en-US" dirty="0" err="1"/>
              <a:t>trạng</a:t>
            </a:r>
            <a:r>
              <a:rPr lang="en-US" dirty="0"/>
              <a:t> </a:t>
            </a:r>
            <a:r>
              <a:rPr lang="en-US" dirty="0" err="1"/>
              <a:t>thái</a:t>
            </a:r>
            <a:r>
              <a:rPr lang="en-US" dirty="0"/>
              <a:t> </a:t>
            </a:r>
            <a:r>
              <a:rPr lang="en-US" dirty="0" err="1"/>
              <a:t>htt</a:t>
            </a:r>
            <a:r>
              <a:rPr lang="en-US" dirty="0"/>
              <a:t>, </a:t>
            </a:r>
            <a:r>
              <a:rPr lang="en-US" dirty="0" err="1"/>
              <a:t>được</a:t>
            </a:r>
            <a:r>
              <a:rPr lang="en-US" dirty="0"/>
              <a:t> dung </a:t>
            </a:r>
            <a:r>
              <a:rPr lang="en-US" dirty="0" err="1"/>
              <a:t>để</a:t>
            </a:r>
            <a:r>
              <a:rPr lang="en-US" dirty="0"/>
              <a:t> </a:t>
            </a:r>
            <a:r>
              <a:rPr lang="en-US" dirty="0" err="1"/>
              <a:t>tính</a:t>
            </a:r>
            <a:r>
              <a:rPr lang="en-US" dirty="0"/>
              <a:t> </a:t>
            </a:r>
            <a:r>
              <a:rPr lang="en-US" dirty="0" err="1"/>
              <a:t>dự</a:t>
            </a:r>
            <a:r>
              <a:rPr lang="en-US" dirty="0"/>
              <a:t> </a:t>
            </a:r>
            <a:r>
              <a:rPr lang="en-US" dirty="0" err="1"/>
              <a:t>đoán</a:t>
            </a:r>
            <a:r>
              <a:rPr lang="en-US" dirty="0"/>
              <a:t> </a:t>
            </a:r>
          </a:p>
        </p:txBody>
      </p:sp>
      <p:sp>
        <p:nvSpPr>
          <p:cNvPr id="4" name="Slide Number Placeholder 3">
            <a:extLst>
              <a:ext uri="{FF2B5EF4-FFF2-40B4-BE49-F238E27FC236}">
                <a16:creationId xmlns:a16="http://schemas.microsoft.com/office/drawing/2014/main" id="{2A47F9EF-2908-1FB8-F2D1-83417B6F48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6" name="Picture 5" descr="Diagram, schematic&#10;&#10;Description automatically generated">
            <a:extLst>
              <a:ext uri="{FF2B5EF4-FFF2-40B4-BE49-F238E27FC236}">
                <a16:creationId xmlns:a16="http://schemas.microsoft.com/office/drawing/2014/main" id="{5A221A88-EA0A-5B02-3A5D-D18D4DC92D90}"/>
              </a:ext>
            </a:extLst>
          </p:cNvPr>
          <p:cNvPicPr>
            <a:picLocks noChangeAspect="1"/>
          </p:cNvPicPr>
          <p:nvPr/>
        </p:nvPicPr>
        <p:blipFill>
          <a:blip r:embed="rId2"/>
          <a:stretch>
            <a:fillRect/>
          </a:stretch>
        </p:blipFill>
        <p:spPr>
          <a:xfrm>
            <a:off x="1904196" y="2105073"/>
            <a:ext cx="5334000" cy="2667000"/>
          </a:xfrm>
          <a:prstGeom prst="rect">
            <a:avLst/>
          </a:prstGeom>
        </p:spPr>
      </p:pic>
    </p:spTree>
    <p:extLst>
      <p:ext uri="{BB962C8B-B14F-4D97-AF65-F5344CB8AC3E}">
        <p14:creationId xmlns:p14="http://schemas.microsoft.com/office/powerpoint/2010/main" val="2925643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 </a:t>
            </a:r>
            <a:r>
              <a:rPr lang="en-US" dirty="0" err="1"/>
              <a:t>trận</a:t>
            </a:r>
            <a:r>
              <a:rPr lang="en-US" dirty="0"/>
              <a:t> </a:t>
            </a:r>
            <a:r>
              <a:rPr lang="en-US" dirty="0" err="1"/>
              <a:t>trọng</a:t>
            </a:r>
            <a:r>
              <a:rPr lang="en-US" dirty="0"/>
              <a:t> </a:t>
            </a:r>
            <a:r>
              <a:rPr lang="en-US" dirty="0" err="1"/>
              <a:t>số</a:t>
            </a:r>
            <a:r>
              <a:rPr lang="en-US" dirty="0"/>
              <a:t> attention</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7170" name="Picture 2" descr="https://lena-voita.github.io/resources/lectures/seq2seq/attention/bahdanau_examples-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850" y="1131235"/>
            <a:ext cx="6569690" cy="3246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773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4: </a:t>
            </a:r>
            <a:r>
              <a:rPr lang="en-US" dirty="0"/>
              <a:t>Transformer</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3331280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fr-FR" dirty="0"/>
              <a:t>C</a:t>
            </a:r>
            <a:r>
              <a:rPr lang="en-US" dirty="0"/>
              <a:t>ó </a:t>
            </a:r>
            <a:r>
              <a:rPr lang="en-US" dirty="0" err="1"/>
              <a:t>gì</a:t>
            </a:r>
            <a:r>
              <a:rPr lang="en-US" dirty="0"/>
              <a:t> </a:t>
            </a:r>
            <a:r>
              <a:rPr lang="en-US" dirty="0" err="1"/>
              <a:t>mới</a:t>
            </a:r>
            <a:r>
              <a:rPr lang="en-US" dirty="0"/>
              <a:t> ở </a:t>
            </a:r>
            <a:r>
              <a:rPr lang="en-US" dirty="0" err="1"/>
              <a:t>mô</a:t>
            </a:r>
            <a:r>
              <a:rPr lang="en-US" dirty="0"/>
              <a:t> </a:t>
            </a:r>
            <a:r>
              <a:rPr lang="en-US" dirty="0" err="1"/>
              <a:t>hình</a:t>
            </a:r>
            <a:r>
              <a:rPr lang="en-US" dirty="0"/>
              <a:t> </a:t>
            </a:r>
            <a:r>
              <a:rPr lang="fr-FR" dirty="0"/>
              <a:t>transformer</a:t>
            </a:r>
            <a:endParaRPr lang="en-US" dirty="0"/>
          </a:p>
        </p:txBody>
      </p:sp>
      <p:sp>
        <p:nvSpPr>
          <p:cNvPr id="2" name="Text Placeholder 1"/>
          <p:cNvSpPr>
            <a:spLocks noGrp="1"/>
          </p:cNvSpPr>
          <p:nvPr>
            <p:ph type="body" idx="1"/>
          </p:nvPr>
        </p:nvSpPr>
        <p:spPr/>
        <p:txBody>
          <a:bodyPr/>
          <a:lstStyle/>
          <a:p>
            <a:r>
              <a:rPr lang="en-US" dirty="0" err="1"/>
              <a:t>Mô</a:t>
            </a:r>
            <a:r>
              <a:rPr lang="en-US" dirty="0"/>
              <a:t> </a:t>
            </a:r>
            <a:r>
              <a:rPr lang="en-US" dirty="0" err="1"/>
              <a:t>hình</a:t>
            </a:r>
            <a:r>
              <a:rPr lang="en-US" dirty="0"/>
              <a:t> transformer </a:t>
            </a:r>
            <a:r>
              <a:rPr lang="en-US" dirty="0" err="1"/>
              <a:t>được</a:t>
            </a:r>
            <a:r>
              <a:rPr lang="en-US" dirty="0"/>
              <a:t> </a:t>
            </a:r>
            <a:r>
              <a:rPr lang="en-US" dirty="0" err="1"/>
              <a:t>giới</a:t>
            </a:r>
            <a:r>
              <a:rPr lang="en-US" dirty="0"/>
              <a:t> </a:t>
            </a:r>
            <a:r>
              <a:rPr lang="en-US" dirty="0" err="1"/>
              <a:t>thiệu</a:t>
            </a:r>
            <a:r>
              <a:rPr lang="en-US" dirty="0"/>
              <a:t> ở paper </a:t>
            </a:r>
            <a:r>
              <a:rPr lang="en-US" dirty="0">
                <a:hlinkClick r:id="rId2"/>
              </a:rPr>
              <a:t>Attention is all you need</a:t>
            </a:r>
            <a:r>
              <a:rPr lang="en-US" dirty="0"/>
              <a:t> </a:t>
            </a:r>
            <a:r>
              <a:rPr lang="en-US" dirty="0" err="1"/>
              <a:t>năm</a:t>
            </a:r>
            <a:r>
              <a:rPr lang="en-US" dirty="0"/>
              <a:t> 2017</a:t>
            </a:r>
          </a:p>
          <a:p>
            <a:endParaRPr lang="en-US" dirty="0"/>
          </a:p>
          <a:p>
            <a:r>
              <a:rPr lang="en-US" dirty="0" err="1"/>
              <a:t>Hiện</a:t>
            </a:r>
            <a:r>
              <a:rPr lang="en-US" dirty="0"/>
              <a:t> </a:t>
            </a:r>
            <a:r>
              <a:rPr lang="en-US" dirty="0" err="1"/>
              <a:t>tại</a:t>
            </a:r>
            <a:r>
              <a:rPr lang="en-US" dirty="0"/>
              <a:t>, </a:t>
            </a:r>
            <a:r>
              <a:rPr lang="en-US" dirty="0" err="1"/>
              <a:t>mô</a:t>
            </a:r>
            <a:r>
              <a:rPr lang="en-US" dirty="0"/>
              <a:t> </a:t>
            </a:r>
            <a:r>
              <a:rPr lang="en-US" dirty="0" err="1"/>
              <a:t>hình</a:t>
            </a:r>
            <a:r>
              <a:rPr lang="en-US" dirty="0"/>
              <a:t> transformer </a:t>
            </a:r>
            <a:r>
              <a:rPr lang="en-US" dirty="0" err="1"/>
              <a:t>và</a:t>
            </a:r>
            <a:r>
              <a:rPr lang="en-US" dirty="0"/>
              <a:t> </a:t>
            </a:r>
            <a:r>
              <a:rPr lang="en-US" dirty="0" err="1"/>
              <a:t>các</a:t>
            </a:r>
            <a:r>
              <a:rPr lang="en-US" dirty="0"/>
              <a:t> </a:t>
            </a:r>
            <a:r>
              <a:rPr lang="en-US" dirty="0" err="1"/>
              <a:t>biến</a:t>
            </a:r>
            <a:r>
              <a:rPr lang="en-US" dirty="0"/>
              <a:t> </a:t>
            </a:r>
            <a:r>
              <a:rPr lang="en-US" dirty="0" err="1"/>
              <a:t>thể</a:t>
            </a:r>
            <a:r>
              <a:rPr lang="en-US" dirty="0"/>
              <a:t> </a:t>
            </a:r>
            <a:r>
              <a:rPr lang="en-US" dirty="0" err="1"/>
              <a:t>của</a:t>
            </a:r>
            <a:r>
              <a:rPr lang="en-US" dirty="0"/>
              <a:t> </a:t>
            </a:r>
            <a:r>
              <a:rPr lang="en-US" dirty="0" err="1"/>
              <a:t>nó</a:t>
            </a:r>
            <a:r>
              <a:rPr lang="en-US" dirty="0"/>
              <a:t> </a:t>
            </a:r>
            <a:r>
              <a:rPr lang="en-US" dirty="0" err="1"/>
              <a:t>đang</a:t>
            </a:r>
            <a:r>
              <a:rPr lang="en-US" dirty="0"/>
              <a:t> </a:t>
            </a:r>
            <a:r>
              <a:rPr lang="en-US" dirty="0" err="1"/>
              <a:t>thống</a:t>
            </a:r>
            <a:r>
              <a:rPr lang="en-US" dirty="0"/>
              <a:t> </a:t>
            </a:r>
            <a:r>
              <a:rPr lang="en-US" dirty="0" err="1"/>
              <a:t>trị</a:t>
            </a:r>
            <a:r>
              <a:rPr lang="en-US" dirty="0"/>
              <a:t> </a:t>
            </a:r>
            <a:r>
              <a:rPr lang="en-US" dirty="0" err="1"/>
              <a:t>trong</a:t>
            </a:r>
            <a:r>
              <a:rPr lang="en-US" dirty="0"/>
              <a:t> </a:t>
            </a:r>
            <a:r>
              <a:rPr lang="en-US" dirty="0" err="1"/>
              <a:t>lĩnh</a:t>
            </a:r>
            <a:r>
              <a:rPr lang="en-US" dirty="0"/>
              <a:t> </a:t>
            </a:r>
            <a:r>
              <a:rPr lang="en-US" dirty="0" err="1"/>
              <a:t>vực</a:t>
            </a:r>
            <a:r>
              <a:rPr lang="en-US" dirty="0"/>
              <a:t> NLP.</a:t>
            </a:r>
          </a:p>
          <a:p>
            <a:endParaRPr lang="en-US" dirty="0"/>
          </a:p>
          <a:p>
            <a:r>
              <a:rPr lang="en-US" dirty="0"/>
              <a:t>Transformer </a:t>
            </a:r>
            <a:r>
              <a:rPr lang="en-US" dirty="0" err="1"/>
              <a:t>hiện</a:t>
            </a:r>
            <a:r>
              <a:rPr lang="en-US" dirty="0"/>
              <a:t> </a:t>
            </a:r>
            <a:r>
              <a:rPr lang="en-US" dirty="0" err="1"/>
              <a:t>hữu</a:t>
            </a:r>
            <a:r>
              <a:rPr lang="en-US" dirty="0"/>
              <a:t> </a:t>
            </a:r>
            <a:r>
              <a:rPr lang="en-US" dirty="0" err="1"/>
              <a:t>trong</a:t>
            </a:r>
            <a:r>
              <a:rPr lang="en-US" dirty="0"/>
              <a:t> </a:t>
            </a:r>
            <a:r>
              <a:rPr lang="en-US" dirty="0" err="1"/>
              <a:t>rất</a:t>
            </a:r>
            <a:r>
              <a:rPr lang="en-US" dirty="0"/>
              <a:t> </a:t>
            </a:r>
            <a:r>
              <a:rPr lang="en-US" dirty="0" err="1"/>
              <a:t>nhiều</a:t>
            </a:r>
            <a:r>
              <a:rPr lang="en-US" dirty="0"/>
              <a:t> </a:t>
            </a:r>
            <a:r>
              <a:rPr lang="en-US" dirty="0" err="1"/>
              <a:t>mô</a:t>
            </a:r>
            <a:r>
              <a:rPr lang="en-US" dirty="0"/>
              <a:t> </a:t>
            </a:r>
            <a:r>
              <a:rPr lang="en-US" dirty="0" err="1"/>
              <a:t>hình</a:t>
            </a:r>
            <a:r>
              <a:rPr lang="en-US" dirty="0"/>
              <a:t> </a:t>
            </a:r>
            <a:r>
              <a:rPr lang="en-US" dirty="0" err="1"/>
              <a:t>khác</a:t>
            </a:r>
            <a:r>
              <a:rPr lang="en-US" dirty="0"/>
              <a:t>, </a:t>
            </a:r>
            <a:r>
              <a:rPr lang="en-US" dirty="0" err="1"/>
              <a:t>nổi</a:t>
            </a:r>
            <a:r>
              <a:rPr lang="en-US" dirty="0"/>
              <a:t> </a:t>
            </a:r>
            <a:r>
              <a:rPr lang="en-US" dirty="0" err="1"/>
              <a:t>tiếng</a:t>
            </a:r>
            <a:r>
              <a:rPr lang="en-US" dirty="0"/>
              <a:t> </a:t>
            </a:r>
            <a:r>
              <a:rPr lang="en-US" dirty="0" err="1"/>
              <a:t>nhất</a:t>
            </a:r>
            <a:r>
              <a:rPr lang="en-US" dirty="0"/>
              <a:t> </a:t>
            </a:r>
            <a:r>
              <a:rPr lang="en-US" dirty="0" err="1"/>
              <a:t>là</a:t>
            </a:r>
            <a:r>
              <a:rPr lang="en-US" dirty="0"/>
              <a:t> BERT (bidirectional encoder representations from Transformer) </a:t>
            </a:r>
            <a:r>
              <a:rPr lang="en-US" dirty="0" err="1"/>
              <a:t>được</a:t>
            </a:r>
            <a:r>
              <a:rPr lang="en-US" dirty="0"/>
              <a:t> </a:t>
            </a:r>
            <a:r>
              <a:rPr lang="en-US" dirty="0" err="1"/>
              <a:t>áp</a:t>
            </a:r>
            <a:r>
              <a:rPr lang="en-US" dirty="0"/>
              <a:t> </a:t>
            </a:r>
            <a:r>
              <a:rPr lang="en-US" dirty="0" err="1"/>
              <a:t>dụng</a:t>
            </a:r>
            <a:r>
              <a:rPr lang="en-US" dirty="0"/>
              <a:t> </a:t>
            </a:r>
            <a:r>
              <a:rPr lang="en-US" dirty="0" err="1"/>
              <a:t>bởi</a:t>
            </a:r>
            <a:r>
              <a:rPr lang="en-US" dirty="0"/>
              <a:t> google</a:t>
            </a:r>
          </a:p>
        </p:txBody>
      </p:sp>
    </p:spTree>
    <p:extLst>
      <p:ext uri="{BB962C8B-B14F-4D97-AF65-F5344CB8AC3E}">
        <p14:creationId xmlns:p14="http://schemas.microsoft.com/office/powerpoint/2010/main" val="2723831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err="1"/>
              <a:t>Khác</a:t>
            </a:r>
            <a:r>
              <a:rPr lang="en-US" dirty="0"/>
              <a:t> </a:t>
            </a:r>
            <a:r>
              <a:rPr lang="en-US" dirty="0" err="1"/>
              <a:t>biệt</a:t>
            </a:r>
            <a:r>
              <a:rPr lang="en-US" dirty="0"/>
              <a:t> </a:t>
            </a:r>
            <a:r>
              <a:rPr lang="en-US" dirty="0" err="1"/>
              <a:t>giữa</a:t>
            </a:r>
            <a:r>
              <a:rPr lang="en-US" dirty="0"/>
              <a:t> transformer </a:t>
            </a:r>
            <a:r>
              <a:rPr lang="en-US" dirty="0" err="1"/>
              <a:t>và</a:t>
            </a:r>
            <a:r>
              <a:rPr lang="en-US" dirty="0"/>
              <a:t> seq2seq</a:t>
            </a:r>
          </a:p>
        </p:txBody>
      </p:sp>
      <p:pic>
        <p:nvPicPr>
          <p:cNvPr id="3074" name="Picture 2" descr="https://lena-voita.github.io/resources/lectures/seq2seq/transformer/modeling_table-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078" y="1348915"/>
            <a:ext cx="7131844" cy="244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39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Kiến</a:t>
            </a:r>
            <a:r>
              <a:rPr lang="fr-FR" dirty="0"/>
              <a:t> </a:t>
            </a:r>
            <a:r>
              <a:rPr lang="fr-FR" dirty="0" err="1"/>
              <a:t>trúc</a:t>
            </a:r>
            <a:r>
              <a:rPr lang="fr-FR" dirty="0"/>
              <a:t> </a:t>
            </a:r>
            <a:r>
              <a:rPr lang="fr-FR" dirty="0" err="1"/>
              <a:t>mô</a:t>
            </a:r>
            <a:r>
              <a:rPr lang="fr-FR" dirty="0"/>
              <a:t> </a:t>
            </a:r>
            <a:r>
              <a:rPr lang="fr-FR" dirty="0" err="1"/>
              <a:t>hình</a:t>
            </a:r>
            <a:endParaRPr lang="en-US" dirty="0"/>
          </a:p>
        </p:txBody>
      </p:sp>
      <p:sp>
        <p:nvSpPr>
          <p:cNvPr id="4" name="Text Placeholder 3"/>
          <p:cNvSpPr>
            <a:spLocks noGrp="1"/>
          </p:cNvSpPr>
          <p:nvPr>
            <p:ph type="body" idx="1"/>
          </p:nvPr>
        </p:nvSpPr>
        <p:spPr/>
        <p:txBody>
          <a:bodyPr/>
          <a:lstStyle/>
          <a:p>
            <a:endParaRPr lang="en-US"/>
          </a:p>
        </p:txBody>
      </p:sp>
      <p:pic>
        <p:nvPicPr>
          <p:cNvPr id="6146" name="Picture 2" descr="https://lena-voita.github.io/resources/lectures/seq2seq/transformer/model-m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0339" y="953090"/>
            <a:ext cx="6081713" cy="323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297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A3E2-477E-A632-4FE8-EAFCB12AB94A}"/>
              </a:ext>
            </a:extLst>
          </p:cNvPr>
          <p:cNvSpPr>
            <a:spLocks noGrp="1"/>
          </p:cNvSpPr>
          <p:nvPr>
            <p:ph type="title"/>
          </p:nvPr>
        </p:nvSpPr>
        <p:spPr/>
        <p:txBody>
          <a:bodyPr>
            <a:normAutofit fontScale="90000"/>
          </a:bodyPr>
          <a:lstStyle/>
          <a:p>
            <a:r>
              <a:rPr lang="en-US" dirty="0" err="1"/>
              <a:t>Kiến</a:t>
            </a:r>
            <a:r>
              <a:rPr lang="en-US" dirty="0"/>
              <a:t> </a:t>
            </a:r>
            <a:r>
              <a:rPr lang="en-US" dirty="0" err="1"/>
              <a:t>trúc</a:t>
            </a:r>
            <a:r>
              <a:rPr lang="en-US" dirty="0"/>
              <a:t> </a:t>
            </a:r>
            <a:r>
              <a:rPr lang="en-US" dirty="0" err="1"/>
              <a:t>mô</a:t>
            </a:r>
            <a:r>
              <a:rPr lang="en-US" dirty="0"/>
              <a:t> </a:t>
            </a:r>
            <a:r>
              <a:rPr lang="en-US" dirty="0" err="1"/>
              <a:t>hình</a:t>
            </a:r>
            <a:endParaRPr lang="en-US" dirty="0"/>
          </a:p>
        </p:txBody>
      </p:sp>
      <p:sp>
        <p:nvSpPr>
          <p:cNvPr id="4" name="Slide Number Placeholder 3">
            <a:extLst>
              <a:ext uri="{FF2B5EF4-FFF2-40B4-BE49-F238E27FC236}">
                <a16:creationId xmlns:a16="http://schemas.microsoft.com/office/drawing/2014/main" id="{E0B2392B-451C-5A27-4D75-1147449230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8" name="Picture 7" descr="Diagram&#10;&#10;Description automatically generated with medium confidence">
            <a:extLst>
              <a:ext uri="{FF2B5EF4-FFF2-40B4-BE49-F238E27FC236}">
                <a16:creationId xmlns:a16="http://schemas.microsoft.com/office/drawing/2014/main" id="{43537CBF-7B52-97B6-C2D1-CC20CE71C37D}"/>
              </a:ext>
            </a:extLst>
          </p:cNvPr>
          <p:cNvPicPr>
            <a:picLocks noChangeAspect="1"/>
          </p:cNvPicPr>
          <p:nvPr/>
        </p:nvPicPr>
        <p:blipFill>
          <a:blip r:embed="rId3"/>
          <a:stretch>
            <a:fillRect/>
          </a:stretch>
        </p:blipFill>
        <p:spPr>
          <a:xfrm>
            <a:off x="2532230" y="743519"/>
            <a:ext cx="4079540" cy="3847135"/>
          </a:xfrm>
          <a:prstGeom prst="rect">
            <a:avLst/>
          </a:prstGeom>
        </p:spPr>
      </p:pic>
    </p:spTree>
    <p:extLst>
      <p:ext uri="{BB962C8B-B14F-4D97-AF65-F5344CB8AC3E}">
        <p14:creationId xmlns:p14="http://schemas.microsoft.com/office/powerpoint/2010/main" val="2901220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Self attention</a:t>
            </a:r>
            <a:endParaRPr lang="en-US" dirty="0"/>
          </a:p>
        </p:txBody>
      </p:sp>
      <p:sp>
        <p:nvSpPr>
          <p:cNvPr id="3" name="Text Placeholder 2"/>
          <p:cNvSpPr>
            <a:spLocks noGrp="1"/>
          </p:cNvSpPr>
          <p:nvPr>
            <p:ph type="body" idx="1"/>
          </p:nvPr>
        </p:nvSpPr>
        <p:spPr/>
        <p:txBody>
          <a:bodyPr/>
          <a:lstStyle/>
          <a:p>
            <a:r>
              <a:rPr lang="en-US" dirty="0"/>
              <a:t>Decoder-encoder attention </a:t>
            </a:r>
            <a:r>
              <a:rPr lang="en-US" dirty="0" err="1"/>
              <a:t>nhìn</a:t>
            </a:r>
            <a:r>
              <a:rPr lang="en-US" dirty="0"/>
              <a:t>:</a:t>
            </a:r>
          </a:p>
          <a:p>
            <a:pPr lvl="1"/>
            <a:r>
              <a:rPr lang="en-US" dirty="0" err="1"/>
              <a:t>Từ</a:t>
            </a:r>
            <a:r>
              <a:rPr lang="en-US" dirty="0"/>
              <a:t> </a:t>
            </a:r>
            <a:r>
              <a:rPr lang="en-US" dirty="0" err="1"/>
              <a:t>một</a:t>
            </a:r>
            <a:r>
              <a:rPr lang="en-US" dirty="0"/>
              <a:t> </a:t>
            </a:r>
            <a:r>
              <a:rPr lang="en-US" dirty="0" err="1"/>
              <a:t>vị</a:t>
            </a:r>
            <a:r>
              <a:rPr lang="en-US" dirty="0"/>
              <a:t> </a:t>
            </a:r>
            <a:r>
              <a:rPr lang="en-US" dirty="0" err="1"/>
              <a:t>trí</a:t>
            </a:r>
            <a:r>
              <a:rPr lang="en-US" dirty="0"/>
              <a:t> </a:t>
            </a:r>
            <a:r>
              <a:rPr lang="en-US" dirty="0" err="1"/>
              <a:t>trong</a:t>
            </a:r>
            <a:r>
              <a:rPr lang="en-US" dirty="0"/>
              <a:t> </a:t>
            </a:r>
            <a:r>
              <a:rPr lang="en-US" dirty="0" err="1"/>
              <a:t>chuỗi</a:t>
            </a:r>
            <a:r>
              <a:rPr lang="en-US" dirty="0"/>
              <a:t> decoder</a:t>
            </a:r>
          </a:p>
          <a:p>
            <a:pPr lvl="1"/>
            <a:r>
              <a:rPr lang="en-US" dirty="0" err="1"/>
              <a:t>Vào</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trạng</a:t>
            </a:r>
            <a:r>
              <a:rPr lang="en-US" dirty="0"/>
              <a:t> </a:t>
            </a:r>
            <a:r>
              <a:rPr lang="en-US" dirty="0" err="1"/>
              <a:t>thái</a:t>
            </a:r>
            <a:r>
              <a:rPr lang="en-US" dirty="0"/>
              <a:t> </a:t>
            </a:r>
            <a:r>
              <a:rPr lang="en-US" dirty="0" err="1"/>
              <a:t>của</a:t>
            </a:r>
            <a:r>
              <a:rPr lang="en-US" dirty="0"/>
              <a:t> encoder</a:t>
            </a:r>
          </a:p>
          <a:p>
            <a:pPr lvl="1"/>
            <a:endParaRPr lang="en-US" dirty="0"/>
          </a:p>
          <a:p>
            <a:r>
              <a:rPr lang="en-US" dirty="0"/>
              <a:t>Self-attention </a:t>
            </a:r>
            <a:r>
              <a:rPr lang="en-US" dirty="0" err="1"/>
              <a:t>nhìn</a:t>
            </a:r>
            <a:r>
              <a:rPr lang="en-US" dirty="0"/>
              <a:t>:</a:t>
            </a:r>
          </a:p>
          <a:p>
            <a:pPr lvl="1"/>
            <a:r>
              <a:rPr lang="en-US" dirty="0" err="1"/>
              <a:t>Từ</a:t>
            </a:r>
            <a:r>
              <a:rPr lang="en-US" dirty="0"/>
              <a:t> </a:t>
            </a:r>
            <a:r>
              <a:rPr lang="en-US" dirty="0" err="1"/>
              <a:t>mỗi</a:t>
            </a:r>
            <a:r>
              <a:rPr lang="en-US" dirty="0"/>
              <a:t> </a:t>
            </a:r>
            <a:r>
              <a:rPr lang="en-US" dirty="0" err="1"/>
              <a:t>trạng</a:t>
            </a:r>
            <a:r>
              <a:rPr lang="en-US" dirty="0"/>
              <a:t> </a:t>
            </a:r>
            <a:r>
              <a:rPr lang="en-US" dirty="0" err="1"/>
              <a:t>thái</a:t>
            </a:r>
            <a:r>
              <a:rPr lang="en-US" dirty="0"/>
              <a:t> </a:t>
            </a:r>
            <a:r>
              <a:rPr lang="en-US" dirty="0" err="1"/>
              <a:t>trên</a:t>
            </a:r>
            <a:r>
              <a:rPr lang="en-US" dirty="0"/>
              <a:t> </a:t>
            </a:r>
            <a:r>
              <a:rPr lang="en-US" dirty="0" err="1"/>
              <a:t>chuỗi</a:t>
            </a:r>
            <a:endParaRPr lang="en-US" dirty="0"/>
          </a:p>
          <a:p>
            <a:pPr lvl="1"/>
            <a:r>
              <a:rPr lang="en-US" dirty="0" err="1"/>
              <a:t>Vào</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trạng</a:t>
            </a:r>
            <a:r>
              <a:rPr lang="en-US" dirty="0"/>
              <a:t> </a:t>
            </a:r>
            <a:r>
              <a:rPr lang="en-US" dirty="0" err="1"/>
              <a:t>thái</a:t>
            </a:r>
            <a:r>
              <a:rPr lang="en-US" dirty="0"/>
              <a:t> </a:t>
            </a:r>
            <a:r>
              <a:rPr lang="en-US" dirty="0" err="1"/>
              <a:t>khác</a:t>
            </a:r>
            <a:r>
              <a:rPr lang="en-US" dirty="0"/>
              <a:t> </a:t>
            </a:r>
            <a:r>
              <a:rPr lang="en-US" dirty="0" err="1"/>
              <a:t>trên</a:t>
            </a:r>
            <a:r>
              <a:rPr lang="en-US" dirty="0"/>
              <a:t> </a:t>
            </a:r>
            <a:r>
              <a:rPr lang="en-US" dirty="0" err="1"/>
              <a:t>cùng</a:t>
            </a:r>
            <a:r>
              <a:rPr lang="en-US" dirty="0"/>
              <a:t> </a:t>
            </a:r>
            <a:r>
              <a:rPr lang="en-US" dirty="0" err="1"/>
              <a:t>một</a:t>
            </a:r>
            <a:r>
              <a:rPr lang="en-US" dirty="0"/>
              <a:t> </a:t>
            </a:r>
            <a:r>
              <a:rPr lang="en-US" dirty="0" err="1"/>
              <a:t>chuỗi</a:t>
            </a:r>
            <a:endParaRPr lang="en-US" dirty="0"/>
          </a:p>
          <a:p>
            <a:pPr lvl="1"/>
            <a:endParaRPr lang="en-US" dirty="0"/>
          </a:p>
          <a:p>
            <a:endParaRPr lang="en-US" dirty="0"/>
          </a:p>
        </p:txBody>
      </p:sp>
      <p:pic>
        <p:nvPicPr>
          <p:cNvPr id="6" name="Picture 5" descr="Diagram&#10;&#10;Description automatically generated">
            <a:extLst>
              <a:ext uri="{FF2B5EF4-FFF2-40B4-BE49-F238E27FC236}">
                <a16:creationId xmlns:a16="http://schemas.microsoft.com/office/drawing/2014/main" id="{9365B709-1812-02CF-CC86-5916329BBB8B}"/>
              </a:ext>
            </a:extLst>
          </p:cNvPr>
          <p:cNvPicPr>
            <a:picLocks noChangeAspect="1"/>
          </p:cNvPicPr>
          <p:nvPr/>
        </p:nvPicPr>
        <p:blipFill>
          <a:blip r:embed="rId2"/>
          <a:stretch>
            <a:fillRect/>
          </a:stretch>
        </p:blipFill>
        <p:spPr>
          <a:xfrm>
            <a:off x="1570821" y="2977581"/>
            <a:ext cx="6000750" cy="1666875"/>
          </a:xfrm>
          <a:prstGeom prst="rect">
            <a:avLst/>
          </a:prstGeom>
        </p:spPr>
      </p:pic>
    </p:spTree>
    <p:extLst>
      <p:ext uri="{BB962C8B-B14F-4D97-AF65-F5344CB8AC3E}">
        <p14:creationId xmlns:p14="http://schemas.microsoft.com/office/powerpoint/2010/main" val="3172204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B87B5-91C2-C168-C56B-253F2CDF868D}"/>
              </a:ext>
            </a:extLst>
          </p:cNvPr>
          <p:cNvSpPr>
            <a:spLocks noGrp="1"/>
          </p:cNvSpPr>
          <p:nvPr>
            <p:ph type="title"/>
          </p:nvPr>
        </p:nvSpPr>
        <p:spPr/>
        <p:txBody>
          <a:bodyPr>
            <a:normAutofit fontScale="90000"/>
          </a:bodyPr>
          <a:lstStyle/>
          <a:p>
            <a:r>
              <a:rPr lang="en-US" dirty="0"/>
              <a:t>Self attention</a:t>
            </a:r>
          </a:p>
        </p:txBody>
      </p:sp>
      <p:sp>
        <p:nvSpPr>
          <p:cNvPr id="4" name="Slide Number Placeholder 3">
            <a:extLst>
              <a:ext uri="{FF2B5EF4-FFF2-40B4-BE49-F238E27FC236}">
                <a16:creationId xmlns:a16="http://schemas.microsoft.com/office/drawing/2014/main" id="{1F77DCA3-4DB8-8B11-DF37-E23373C3F3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5" name="encoder_self_attention">
            <a:hlinkClick r:id="" action="ppaction://media"/>
            <a:extLst>
              <a:ext uri="{FF2B5EF4-FFF2-40B4-BE49-F238E27FC236}">
                <a16:creationId xmlns:a16="http://schemas.microsoft.com/office/drawing/2014/main" id="{A993CD11-8D0D-BA40-0D17-B2739E076D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53776" y="649417"/>
            <a:ext cx="6436448" cy="3844665"/>
          </a:xfrm>
          <a:prstGeom prst="rect">
            <a:avLst/>
          </a:prstGeom>
          <a:noFill/>
          <a:ln>
            <a:noFill/>
          </a:ln>
        </p:spPr>
      </p:pic>
    </p:spTree>
    <p:extLst>
      <p:ext uri="{BB962C8B-B14F-4D97-AF65-F5344CB8AC3E}">
        <p14:creationId xmlns:p14="http://schemas.microsoft.com/office/powerpoint/2010/main" val="222252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C</a:t>
            </a:r>
            <a:r>
              <a:rPr lang="vi-VN" dirty="0"/>
              <a:t>ấu trúc </a:t>
            </a:r>
            <a:r>
              <a:rPr lang="fr-FR" dirty="0"/>
              <a:t>self</a:t>
            </a:r>
            <a:r>
              <a:rPr lang="vi-VN" dirty="0"/>
              <a:t>-</a:t>
            </a:r>
            <a:r>
              <a:rPr lang="fr-FR" dirty="0"/>
              <a:t>attention</a:t>
            </a:r>
            <a:endParaRPr lang="en-US" dirty="0"/>
          </a:p>
        </p:txBody>
      </p:sp>
      <p:sp>
        <p:nvSpPr>
          <p:cNvPr id="4" name="Text Placeholder 3"/>
          <p:cNvSpPr>
            <a:spLocks noGrp="1"/>
          </p:cNvSpPr>
          <p:nvPr>
            <p:ph type="body" idx="1"/>
          </p:nvPr>
        </p:nvSpPr>
        <p:spPr/>
        <p:txBody>
          <a:bodyPr/>
          <a:lstStyle/>
          <a:p>
            <a:pPr marL="114300" indent="0">
              <a:buNone/>
            </a:pPr>
            <a:r>
              <a:rPr lang="en-US" dirty="0" err="1"/>
              <a:t>Từ</a:t>
            </a:r>
            <a:r>
              <a:rPr lang="en-US" dirty="0"/>
              <a:t> ma </a:t>
            </a:r>
            <a:r>
              <a:rPr lang="en-US" dirty="0" err="1"/>
              <a:t>trận</a:t>
            </a:r>
            <a:r>
              <a:rPr lang="en-US" dirty="0"/>
              <a:t> </a:t>
            </a:r>
            <a:r>
              <a:rPr lang="en-US" dirty="0" err="1"/>
              <a:t>đầu</a:t>
            </a:r>
            <a:r>
              <a:rPr lang="en-US" dirty="0"/>
              <a:t> </a:t>
            </a:r>
            <a:r>
              <a:rPr lang="en-US" dirty="0" err="1"/>
              <a:t>vào</a:t>
            </a:r>
            <a:r>
              <a:rPr lang="en-US" dirty="0"/>
              <a:t>, </a:t>
            </a:r>
            <a:r>
              <a:rPr lang="en-US" dirty="0" err="1"/>
              <a:t>mô</a:t>
            </a:r>
            <a:r>
              <a:rPr lang="en-US" dirty="0"/>
              <a:t> </a:t>
            </a:r>
            <a:r>
              <a:rPr lang="en-US" dirty="0" err="1"/>
              <a:t>hình</a:t>
            </a:r>
            <a:r>
              <a:rPr lang="en-US" dirty="0"/>
              <a:t> </a:t>
            </a:r>
            <a:r>
              <a:rPr lang="en-US" dirty="0" err="1"/>
              <a:t>gồm</a:t>
            </a:r>
            <a:r>
              <a:rPr lang="en-US" dirty="0"/>
              <a:t> 3 ma </a:t>
            </a:r>
            <a:r>
              <a:rPr lang="en-US" dirty="0" err="1"/>
              <a:t>trận</a:t>
            </a:r>
            <a:r>
              <a:rPr lang="en-US" dirty="0"/>
              <a:t> </a:t>
            </a:r>
            <a:r>
              <a:rPr lang="en-US" dirty="0" err="1"/>
              <a:t>trọng</a:t>
            </a:r>
            <a:r>
              <a:rPr lang="en-US" dirty="0"/>
              <a:t> </a:t>
            </a:r>
            <a:r>
              <a:rPr lang="en-US" dirty="0" err="1"/>
              <a:t>số</a:t>
            </a:r>
            <a:r>
              <a:rPr lang="en-US" dirty="0"/>
              <a:t> </a:t>
            </a:r>
            <a:r>
              <a:rPr lang="en-US" dirty="0" err="1"/>
              <a:t>được</a:t>
            </a:r>
            <a:r>
              <a:rPr lang="en-US" dirty="0"/>
              <a:t> </a:t>
            </a:r>
            <a:r>
              <a:rPr lang="en-US" dirty="0" err="1"/>
              <a:t>khởi</a:t>
            </a:r>
            <a:r>
              <a:rPr lang="en-US" dirty="0"/>
              <a:t> </a:t>
            </a:r>
            <a:r>
              <a:rPr lang="en-US" dirty="0" err="1"/>
              <a:t>tạo</a:t>
            </a:r>
            <a:r>
              <a:rPr lang="en-US" dirty="0"/>
              <a:t>:</a:t>
            </a:r>
          </a:p>
          <a:p>
            <a:r>
              <a:rPr lang="en-US" dirty="0"/>
              <a:t>Query vector: </a:t>
            </a:r>
            <a:r>
              <a:rPr lang="en-US" dirty="0" err="1"/>
              <a:t>chứa</a:t>
            </a:r>
            <a:r>
              <a:rPr lang="en-US" dirty="0"/>
              <a:t> </a:t>
            </a:r>
            <a:r>
              <a:rPr lang="en-US" dirty="0" err="1"/>
              <a:t>thông</a:t>
            </a:r>
            <a:r>
              <a:rPr lang="en-US" dirty="0"/>
              <a:t> tin </a:t>
            </a:r>
            <a:r>
              <a:rPr lang="en-US" dirty="0" err="1"/>
              <a:t>của</a:t>
            </a:r>
            <a:r>
              <a:rPr lang="en-US" dirty="0"/>
              <a:t> </a:t>
            </a:r>
            <a:r>
              <a:rPr lang="en-US" dirty="0" err="1"/>
              <a:t>từ</a:t>
            </a:r>
            <a:r>
              <a:rPr lang="en-US" dirty="0"/>
              <a:t> </a:t>
            </a:r>
            <a:r>
              <a:rPr lang="en-US" dirty="0" err="1"/>
              <a:t>được</a:t>
            </a:r>
            <a:r>
              <a:rPr lang="en-US" dirty="0"/>
              <a:t> </a:t>
            </a:r>
            <a:r>
              <a:rPr lang="en-US" dirty="0" err="1"/>
              <a:t>tìm</a:t>
            </a:r>
            <a:r>
              <a:rPr lang="en-US" dirty="0"/>
              <a:t> </a:t>
            </a:r>
            <a:r>
              <a:rPr lang="en-US" dirty="0" err="1"/>
              <a:t>kím</a:t>
            </a:r>
            <a:endParaRPr lang="en-US" dirty="0"/>
          </a:p>
          <a:p>
            <a:r>
              <a:rPr lang="en-US" dirty="0"/>
              <a:t>Key vector: vector </a:t>
            </a:r>
            <a:r>
              <a:rPr lang="en-US" dirty="0" err="1"/>
              <a:t>biểu</a:t>
            </a:r>
            <a:r>
              <a:rPr lang="en-US" dirty="0"/>
              <a:t> </a:t>
            </a:r>
            <a:r>
              <a:rPr lang="en-US" dirty="0" err="1"/>
              <a:t>thị</a:t>
            </a:r>
            <a:r>
              <a:rPr lang="en-US" dirty="0"/>
              <a:t> </a:t>
            </a:r>
            <a:r>
              <a:rPr lang="en-US" dirty="0" err="1"/>
              <a:t>thông</a:t>
            </a:r>
            <a:r>
              <a:rPr lang="en-US" dirty="0"/>
              <a:t> tin </a:t>
            </a:r>
            <a:r>
              <a:rPr lang="en-US" dirty="0" err="1"/>
              <a:t>các</a:t>
            </a:r>
            <a:r>
              <a:rPr lang="en-US" dirty="0"/>
              <a:t> </a:t>
            </a:r>
            <a:r>
              <a:rPr lang="en-US" dirty="0" err="1"/>
              <a:t>từ</a:t>
            </a:r>
            <a:r>
              <a:rPr lang="en-US" dirty="0"/>
              <a:t> </a:t>
            </a:r>
            <a:r>
              <a:rPr lang="en-US" dirty="0" err="1"/>
              <a:t>được</a:t>
            </a:r>
            <a:r>
              <a:rPr lang="en-US" dirty="0"/>
              <a:t> dung </a:t>
            </a:r>
            <a:r>
              <a:rPr lang="en-US" dirty="0" err="1"/>
              <a:t>để</a:t>
            </a:r>
            <a:r>
              <a:rPr lang="en-US" dirty="0"/>
              <a:t> so </a:t>
            </a:r>
            <a:r>
              <a:rPr lang="en-US" dirty="0" err="1"/>
              <a:t>sánh</a:t>
            </a:r>
            <a:r>
              <a:rPr lang="en-US" dirty="0"/>
              <a:t> </a:t>
            </a:r>
            <a:r>
              <a:rPr lang="en-US" dirty="0" err="1"/>
              <a:t>với</a:t>
            </a:r>
            <a:r>
              <a:rPr lang="en-US" dirty="0"/>
              <a:t> </a:t>
            </a:r>
            <a:r>
              <a:rPr lang="en-US" dirty="0" err="1"/>
              <a:t>từ</a:t>
            </a:r>
            <a:r>
              <a:rPr lang="en-US" dirty="0"/>
              <a:t> </a:t>
            </a:r>
            <a:r>
              <a:rPr lang="en-US" dirty="0" err="1"/>
              <a:t>được</a:t>
            </a:r>
            <a:r>
              <a:rPr lang="en-US" dirty="0"/>
              <a:t> </a:t>
            </a:r>
            <a:r>
              <a:rPr lang="en-US" dirty="0" err="1"/>
              <a:t>tìm</a:t>
            </a:r>
            <a:r>
              <a:rPr lang="en-US" dirty="0"/>
              <a:t> </a:t>
            </a:r>
            <a:r>
              <a:rPr lang="en-US" dirty="0" err="1"/>
              <a:t>kím</a:t>
            </a:r>
            <a:r>
              <a:rPr lang="en-US" dirty="0"/>
              <a:t>.</a:t>
            </a:r>
          </a:p>
          <a:p>
            <a:r>
              <a:rPr lang="en-US" dirty="0"/>
              <a:t>Value vector: vector </a:t>
            </a:r>
            <a:r>
              <a:rPr lang="en-US" dirty="0" err="1"/>
              <a:t>biểu</a:t>
            </a:r>
            <a:r>
              <a:rPr lang="en-US" dirty="0"/>
              <a:t> </a:t>
            </a:r>
            <a:r>
              <a:rPr lang="en-US" dirty="0" err="1"/>
              <a:t>diễn</a:t>
            </a:r>
            <a:r>
              <a:rPr lang="en-US" dirty="0"/>
              <a:t> </a:t>
            </a:r>
            <a:r>
              <a:rPr lang="en-US" dirty="0" err="1"/>
              <a:t>nội</a:t>
            </a:r>
            <a:r>
              <a:rPr lang="en-US" dirty="0"/>
              <a:t> dung, ý </a:t>
            </a:r>
            <a:r>
              <a:rPr lang="en-US" dirty="0" err="1"/>
              <a:t>nghĩa</a:t>
            </a:r>
            <a:r>
              <a:rPr lang="en-US" dirty="0"/>
              <a:t> </a:t>
            </a:r>
            <a:r>
              <a:rPr lang="en-US" dirty="0" err="1"/>
              <a:t>của</a:t>
            </a:r>
            <a:r>
              <a:rPr lang="en-US" dirty="0"/>
              <a:t> </a:t>
            </a:r>
            <a:r>
              <a:rPr lang="en-US" dirty="0" err="1"/>
              <a:t>các</a:t>
            </a:r>
            <a:r>
              <a:rPr lang="en-US" dirty="0"/>
              <a:t> </a:t>
            </a:r>
            <a:r>
              <a:rPr lang="en-US" dirty="0" err="1"/>
              <a:t>từ</a:t>
            </a:r>
            <a:endParaRPr lang="en-US" dirty="0"/>
          </a:p>
          <a:p>
            <a:endParaRPr lang="en-US" dirty="0"/>
          </a:p>
          <a:p>
            <a:pPr marL="114300" indent="0">
              <a:buNone/>
            </a:pPr>
            <a:endParaRPr lang="en-US" dirty="0"/>
          </a:p>
        </p:txBody>
      </p:sp>
    </p:spTree>
    <p:extLst>
      <p:ext uri="{BB962C8B-B14F-4D97-AF65-F5344CB8AC3E}">
        <p14:creationId xmlns:p14="http://schemas.microsoft.com/office/powerpoint/2010/main" val="3683188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2C7C3-A790-F508-0E19-5CF29533CA04}"/>
              </a:ext>
            </a:extLst>
          </p:cNvPr>
          <p:cNvSpPr>
            <a:spLocks noGrp="1"/>
          </p:cNvSpPr>
          <p:nvPr>
            <p:ph type="title"/>
          </p:nvPr>
        </p:nvSpPr>
        <p:spPr/>
        <p:txBody>
          <a:bodyPr>
            <a:normAutofit fontScale="90000"/>
          </a:bodyPr>
          <a:lstStyle/>
          <a:p>
            <a:r>
              <a:rPr lang="en-US" dirty="0"/>
              <a:t>C</a:t>
            </a:r>
            <a:r>
              <a:rPr lang="vi-VN" dirty="0"/>
              <a:t>ấu trúc self-attention</a:t>
            </a:r>
            <a:endParaRPr lang="en-US" dirty="0"/>
          </a:p>
        </p:txBody>
      </p:sp>
      <p:sp>
        <p:nvSpPr>
          <p:cNvPr id="3" name="Text Placeholder 2">
            <a:extLst>
              <a:ext uri="{FF2B5EF4-FFF2-40B4-BE49-F238E27FC236}">
                <a16:creationId xmlns:a16="http://schemas.microsoft.com/office/drawing/2014/main" id="{A8D6DA60-9586-4FA1-182F-B13341C7F4B6}"/>
              </a:ext>
            </a:extLst>
          </p:cNvPr>
          <p:cNvSpPr>
            <a:spLocks noGrp="1"/>
          </p:cNvSpPr>
          <p:nvPr>
            <p:ph type="body" idx="1"/>
          </p:nvPr>
        </p:nvSpPr>
        <p:spPr>
          <a:xfrm>
            <a:off x="310896" y="676655"/>
            <a:ext cx="8520600" cy="3640702"/>
          </a:xfrm>
        </p:spPr>
        <p:txBody>
          <a:bodyPr>
            <a:normAutofit/>
          </a:bodyPr>
          <a:lstStyle/>
          <a:p>
            <a:r>
              <a:rPr lang="en-US" dirty="0" err="1"/>
              <a:t>Để</a:t>
            </a:r>
            <a:r>
              <a:rPr lang="en-US" dirty="0"/>
              <a:t> </a:t>
            </a:r>
            <a:r>
              <a:rPr lang="en-US" dirty="0" err="1"/>
              <a:t>tính</a:t>
            </a:r>
            <a:r>
              <a:rPr lang="en-US" dirty="0"/>
              <a:t> </a:t>
            </a:r>
            <a:r>
              <a:rPr lang="en-US" dirty="0" err="1"/>
              <a:t>giá</a:t>
            </a:r>
            <a:r>
              <a:rPr lang="en-US" dirty="0"/>
              <a:t> </a:t>
            </a:r>
            <a:r>
              <a:rPr lang="en-US" dirty="0" err="1"/>
              <a:t>trị</a:t>
            </a:r>
            <a:r>
              <a:rPr lang="en-US" dirty="0"/>
              <a:t> </a:t>
            </a:r>
            <a:r>
              <a:rPr lang="en-US" dirty="0" err="1"/>
              <a:t>tương</a:t>
            </a:r>
            <a:r>
              <a:rPr lang="en-US" dirty="0"/>
              <a:t> </a:t>
            </a:r>
            <a:r>
              <a:rPr lang="en-US" dirty="0" err="1"/>
              <a:t>quan</a:t>
            </a:r>
            <a:r>
              <a:rPr lang="en-US" dirty="0"/>
              <a:t> </a:t>
            </a:r>
            <a:r>
              <a:rPr lang="en-US" dirty="0" err="1"/>
              <a:t>giữa</a:t>
            </a:r>
            <a:r>
              <a:rPr lang="en-US" dirty="0"/>
              <a:t> </a:t>
            </a:r>
            <a:r>
              <a:rPr lang="en-US" dirty="0" err="1"/>
              <a:t>từ</a:t>
            </a:r>
            <a:r>
              <a:rPr lang="en-US" dirty="0"/>
              <a:t> </a:t>
            </a:r>
            <a:r>
              <a:rPr lang="en-US" dirty="0" err="1"/>
              <a:t>được</a:t>
            </a:r>
            <a:r>
              <a:rPr lang="en-US" dirty="0"/>
              <a:t> </a:t>
            </a:r>
            <a:r>
              <a:rPr lang="en-US" dirty="0" err="1"/>
              <a:t>tìm</a:t>
            </a:r>
            <a:r>
              <a:rPr lang="en-US" dirty="0"/>
              <a:t> </a:t>
            </a:r>
            <a:r>
              <a:rPr lang="en-US" dirty="0" err="1"/>
              <a:t>kím</a:t>
            </a:r>
            <a:r>
              <a:rPr lang="en-US" dirty="0"/>
              <a:t> </a:t>
            </a:r>
            <a:r>
              <a:rPr lang="en-US" dirty="0" err="1"/>
              <a:t>và</a:t>
            </a:r>
            <a:r>
              <a:rPr lang="en-US" dirty="0"/>
              <a:t> </a:t>
            </a:r>
            <a:r>
              <a:rPr lang="en-US" dirty="0" err="1"/>
              <a:t>các</a:t>
            </a:r>
            <a:r>
              <a:rPr lang="en-US" dirty="0"/>
              <a:t> </a:t>
            </a:r>
            <a:r>
              <a:rPr lang="en-US" dirty="0" err="1"/>
              <a:t>từ</a:t>
            </a:r>
            <a:r>
              <a:rPr lang="en-US" dirty="0"/>
              <a:t> </a:t>
            </a:r>
            <a:r>
              <a:rPr lang="en-US" dirty="0" err="1"/>
              <a:t>còn</a:t>
            </a:r>
            <a:r>
              <a:rPr lang="en-US" dirty="0"/>
              <a:t> </a:t>
            </a:r>
            <a:r>
              <a:rPr lang="en-US" dirty="0" err="1"/>
              <a:t>lại</a:t>
            </a:r>
            <a:r>
              <a:rPr lang="en-US" dirty="0"/>
              <a:t>, </a:t>
            </a:r>
            <a:r>
              <a:rPr lang="vi-VN" dirty="0"/>
              <a:t>ta làm theo các bước:</a:t>
            </a:r>
          </a:p>
          <a:p>
            <a:pPr lvl="1"/>
            <a:r>
              <a:rPr lang="vi-VN" b="0" i="0" dirty="0">
                <a:solidFill>
                  <a:schemeClr val="accent1">
                    <a:lumMod val="75000"/>
                  </a:schemeClr>
                </a:solidFill>
                <a:effectLst/>
                <a:latin typeface="Helvetica" panose="020B0604020202020204" pitchFamily="34" charset="0"/>
              </a:rPr>
              <a:t>Bước 1: Tính ma trận query, key, value bằng cách khởi tạo 3 ma trận trọng số query, key, vector. Sau đó nhân input với các ma trận trọng số này để tạo thành 3 ma trận tương ứng.</a:t>
            </a:r>
          </a:p>
          <a:p>
            <a:pPr lvl="1"/>
            <a:r>
              <a:rPr lang="vi-VN" b="0" i="0" dirty="0">
                <a:solidFill>
                  <a:schemeClr val="accent1">
                    <a:lumMod val="75000"/>
                  </a:schemeClr>
                </a:solidFill>
                <a:effectLst/>
                <a:latin typeface="Helvetica" panose="020B0604020202020204" pitchFamily="34" charset="0"/>
              </a:rPr>
              <a:t>Bước 2: Tính attention weights. Nhân 2 ma trận key, query vừa được tính ở trên với nhau để với ý nghĩa là so sánh giữa câu query và key để học mối tương quan. Sau đó thì chuẩn hóa về đoạn [0-1] bằng hàm softmax. 1 có nghĩa là câu query giống với key, 0 có nghĩa là không giống.</a:t>
            </a:r>
          </a:p>
          <a:p>
            <a:pPr lvl="1"/>
            <a:r>
              <a:rPr lang="vi-VN" b="0" i="0" dirty="0">
                <a:solidFill>
                  <a:schemeClr val="accent1">
                    <a:lumMod val="75000"/>
                  </a:schemeClr>
                </a:solidFill>
                <a:effectLst/>
                <a:latin typeface="Helvetica" panose="020B0604020202020204" pitchFamily="34" charset="0"/>
              </a:rPr>
              <a:t>Bước 3: Tính output. Nhân attention weights với ma trận value. Điều này có nghĩa là chúng ta biểu diễn một từ bằng trung bình có trọng số (attention weights) của ma trận value.</a:t>
            </a:r>
          </a:p>
        </p:txBody>
      </p:sp>
      <p:sp>
        <p:nvSpPr>
          <p:cNvPr id="4" name="Slide Number Placeholder 3">
            <a:extLst>
              <a:ext uri="{FF2B5EF4-FFF2-40B4-BE49-F238E27FC236}">
                <a16:creationId xmlns:a16="http://schemas.microsoft.com/office/drawing/2014/main" id="{9B47BFC4-CED3-36CF-BEA3-4F94ADE13F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6" name="Picture 5" descr="Diagram&#10;&#10;Description automatically generated">
            <a:extLst>
              <a:ext uri="{FF2B5EF4-FFF2-40B4-BE49-F238E27FC236}">
                <a16:creationId xmlns:a16="http://schemas.microsoft.com/office/drawing/2014/main" id="{EACFD2AE-E9E7-13B0-FECC-24893D8C4145}"/>
              </a:ext>
            </a:extLst>
          </p:cNvPr>
          <p:cNvPicPr>
            <a:picLocks noChangeAspect="1"/>
          </p:cNvPicPr>
          <p:nvPr/>
        </p:nvPicPr>
        <p:blipFill>
          <a:blip r:embed="rId2"/>
          <a:stretch>
            <a:fillRect/>
          </a:stretch>
        </p:blipFill>
        <p:spPr>
          <a:xfrm>
            <a:off x="2147362" y="676655"/>
            <a:ext cx="4847668" cy="3571132"/>
          </a:xfrm>
          <a:prstGeom prst="rect">
            <a:avLst/>
          </a:prstGeom>
        </p:spPr>
      </p:pic>
    </p:spTree>
    <p:extLst>
      <p:ext uri="{BB962C8B-B14F-4D97-AF65-F5344CB8AC3E}">
        <p14:creationId xmlns:p14="http://schemas.microsoft.com/office/powerpoint/2010/main" val="25328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Query</a:t>
            </a:r>
            <a:r>
              <a:rPr lang="fr-FR" dirty="0"/>
              <a:t>, key and value</a:t>
            </a:r>
            <a:endParaRPr lang="en-US" dirty="0"/>
          </a:p>
        </p:txBody>
      </p:sp>
      <p:sp>
        <p:nvSpPr>
          <p:cNvPr id="4" name="Text Placeholder 3"/>
          <p:cNvSpPr>
            <a:spLocks noGrp="1"/>
          </p:cNvSpPr>
          <p:nvPr>
            <p:ph type="body" idx="1"/>
          </p:nvPr>
        </p:nvSpPr>
        <p:spPr/>
        <p:txBody>
          <a:bodyPr/>
          <a:lstStyle/>
          <a:p>
            <a:endParaRPr lang="en-US"/>
          </a:p>
        </p:txBody>
      </p:sp>
      <p:pic>
        <p:nvPicPr>
          <p:cNvPr id="5122" name="Picture 2" descr="https://lena-voita.github.io/resources/lectures/seq2seq/transformer/qkv_explained-mi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5533" y="935450"/>
            <a:ext cx="5851326" cy="353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919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Multi-</a:t>
            </a:r>
            <a:r>
              <a:rPr lang="fr-FR" dirty="0" err="1"/>
              <a:t>head</a:t>
            </a:r>
            <a:r>
              <a:rPr lang="fr-FR" dirty="0"/>
              <a:t> attention</a:t>
            </a:r>
            <a:endParaRPr lang="en-US" dirty="0"/>
          </a:p>
        </p:txBody>
      </p:sp>
      <p:sp>
        <p:nvSpPr>
          <p:cNvPr id="3" name="Text Placeholder 2"/>
          <p:cNvSpPr>
            <a:spLocks noGrp="1"/>
          </p:cNvSpPr>
          <p:nvPr>
            <p:ph type="body" idx="1"/>
          </p:nvPr>
        </p:nvSpPr>
        <p:spPr>
          <a:xfrm>
            <a:off x="310896" y="676656"/>
            <a:ext cx="4261104" cy="3967800"/>
          </a:xfrm>
        </p:spPr>
        <p:txBody>
          <a:bodyPr/>
          <a:lstStyle/>
          <a:p>
            <a:r>
              <a:rPr lang="en-US" dirty="0" err="1"/>
              <a:t>Tăng</a:t>
            </a:r>
            <a:r>
              <a:rPr lang="en-US" dirty="0"/>
              <a:t> </a:t>
            </a:r>
            <a:r>
              <a:rPr lang="en-US" dirty="0" err="1"/>
              <a:t>số</a:t>
            </a:r>
            <a:r>
              <a:rPr lang="en-US" dirty="0"/>
              <a:t> </a:t>
            </a:r>
            <a:r>
              <a:rPr lang="en-US" dirty="0" err="1"/>
              <a:t>lượng</a:t>
            </a:r>
            <a:r>
              <a:rPr lang="en-US" dirty="0"/>
              <a:t> self-attention </a:t>
            </a:r>
            <a:r>
              <a:rPr lang="en-US" dirty="0" err="1"/>
              <a:t>để</a:t>
            </a:r>
            <a:r>
              <a:rPr lang="en-US" dirty="0"/>
              <a:t> tang </a:t>
            </a:r>
            <a:r>
              <a:rPr lang="en-US" dirty="0" err="1"/>
              <a:t>số</a:t>
            </a:r>
            <a:r>
              <a:rPr lang="en-US" dirty="0"/>
              <a:t> pattern </a:t>
            </a:r>
            <a:r>
              <a:rPr lang="en-US" dirty="0" err="1"/>
              <a:t>mà</a:t>
            </a:r>
            <a:r>
              <a:rPr lang="en-US" dirty="0"/>
              <a:t> </a:t>
            </a:r>
            <a:r>
              <a:rPr lang="en-US" dirty="0" err="1"/>
              <a:t>mô</a:t>
            </a:r>
            <a:r>
              <a:rPr lang="en-US" dirty="0"/>
              <a:t> </a:t>
            </a:r>
            <a:r>
              <a:rPr lang="en-US" dirty="0" err="1"/>
              <a:t>hình</a:t>
            </a:r>
            <a:r>
              <a:rPr lang="en-US" dirty="0"/>
              <a:t> </a:t>
            </a:r>
            <a:r>
              <a:rPr lang="en-US" dirty="0" err="1"/>
              <a:t>học</a:t>
            </a:r>
            <a:r>
              <a:rPr lang="en-US" dirty="0"/>
              <a:t> </a:t>
            </a:r>
            <a:r>
              <a:rPr lang="en-US" dirty="0" err="1"/>
              <a:t>được</a:t>
            </a:r>
            <a:r>
              <a:rPr lang="en-US" dirty="0"/>
              <a:t>. </a:t>
            </a:r>
            <a:r>
              <a:rPr lang="en-US" dirty="0" err="1"/>
              <a:t>Từ</a:t>
            </a:r>
            <a:r>
              <a:rPr lang="en-US" dirty="0"/>
              <a:t> </a:t>
            </a:r>
            <a:r>
              <a:rPr lang="en-US" dirty="0" err="1"/>
              <a:t>đó</a:t>
            </a:r>
            <a:r>
              <a:rPr lang="en-US" dirty="0"/>
              <a:t> </a:t>
            </a:r>
            <a:r>
              <a:rPr lang="en-US" dirty="0" err="1"/>
              <a:t>giúp</a:t>
            </a:r>
            <a:r>
              <a:rPr lang="en-US" dirty="0"/>
              <a:t> </a:t>
            </a:r>
            <a:r>
              <a:rPr lang="en-US" dirty="0" err="1"/>
              <a:t>mô</a:t>
            </a:r>
            <a:r>
              <a:rPr lang="en-US" dirty="0"/>
              <a:t> </a:t>
            </a:r>
            <a:r>
              <a:rPr lang="en-US" dirty="0" err="1"/>
              <a:t>hình</a:t>
            </a:r>
            <a:r>
              <a:rPr lang="en-US" dirty="0"/>
              <a:t> </a:t>
            </a:r>
            <a:r>
              <a:rPr lang="en-US" dirty="0" err="1"/>
              <a:t>ghi</a:t>
            </a:r>
            <a:r>
              <a:rPr lang="en-US" dirty="0"/>
              <a:t> </a:t>
            </a:r>
            <a:r>
              <a:rPr lang="en-US" dirty="0" err="1"/>
              <a:t>nhớ</a:t>
            </a:r>
            <a:r>
              <a:rPr lang="en-US" dirty="0"/>
              <a:t> </a:t>
            </a:r>
            <a:r>
              <a:rPr lang="en-US" dirty="0" err="1"/>
              <a:t>nhiều</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giữa</a:t>
            </a:r>
            <a:r>
              <a:rPr lang="en-US" dirty="0"/>
              <a:t> </a:t>
            </a:r>
            <a:r>
              <a:rPr lang="en-US" dirty="0" err="1"/>
              <a:t>các</a:t>
            </a:r>
            <a:r>
              <a:rPr lang="en-US" dirty="0"/>
              <a:t> </a:t>
            </a:r>
            <a:r>
              <a:rPr lang="en-US" dirty="0" err="1"/>
              <a:t>từ</a:t>
            </a:r>
            <a:r>
              <a:rPr lang="en-US" dirty="0"/>
              <a:t> </a:t>
            </a:r>
            <a:r>
              <a:rPr lang="en-US" dirty="0" err="1"/>
              <a:t>với</a:t>
            </a:r>
            <a:r>
              <a:rPr lang="en-US" dirty="0"/>
              <a:t> </a:t>
            </a:r>
            <a:r>
              <a:rPr lang="en-US" dirty="0" err="1"/>
              <a:t>nhau</a:t>
            </a:r>
            <a:endParaRPr lang="en-US" dirty="0"/>
          </a:p>
        </p:txBody>
      </p:sp>
      <p:pic>
        <p:nvPicPr>
          <p:cNvPr id="4" name="multi_head">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4995633" y="940594"/>
            <a:ext cx="3127375" cy="3262312"/>
          </a:xfrm>
        </p:spPr>
      </p:pic>
    </p:spTree>
    <p:extLst>
      <p:ext uri="{BB962C8B-B14F-4D97-AF65-F5344CB8AC3E}">
        <p14:creationId xmlns:p14="http://schemas.microsoft.com/office/powerpoint/2010/main" val="6659875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Masked</a:t>
            </a:r>
            <a:r>
              <a:rPr lang="fr-FR" dirty="0"/>
              <a:t> self attention (</a:t>
            </a:r>
            <a:r>
              <a:rPr lang="fr-FR" dirty="0" err="1"/>
              <a:t>decoder</a:t>
            </a:r>
            <a:r>
              <a:rPr lang="fr-FR" dirty="0"/>
              <a:t>)</a:t>
            </a:r>
            <a:endParaRPr lang="en-US" dirty="0"/>
          </a:p>
        </p:txBody>
      </p:sp>
      <p:sp>
        <p:nvSpPr>
          <p:cNvPr id="3" name="Text Placeholder 2"/>
          <p:cNvSpPr>
            <a:spLocks noGrp="1"/>
          </p:cNvSpPr>
          <p:nvPr>
            <p:ph type="body" idx="1"/>
          </p:nvPr>
        </p:nvSpPr>
        <p:spPr>
          <a:xfrm>
            <a:off x="310896" y="676656"/>
            <a:ext cx="5059757" cy="3967800"/>
          </a:xfrm>
        </p:spPr>
        <p:txBody>
          <a:bodyPr>
            <a:normAutofit fontScale="85000" lnSpcReduction="10000"/>
          </a:bodyPr>
          <a:lstStyle/>
          <a:p>
            <a:pPr algn="l" fontAlgn="base"/>
            <a:r>
              <a:rPr lang="vi-VN" b="0" i="0" dirty="0">
                <a:solidFill>
                  <a:srgbClr val="333333"/>
                </a:solidFill>
                <a:effectLst/>
                <a:latin typeface="Helvetica" panose="020B0604020202020204" pitchFamily="34" charset="0"/>
              </a:rPr>
              <a:t>Masked Multi Head Attention là multi head attention</a:t>
            </a:r>
            <a:endParaRPr lang="en-US" b="0" i="0" dirty="0">
              <a:solidFill>
                <a:srgbClr val="333333"/>
              </a:solidFill>
              <a:effectLst/>
              <a:latin typeface="Helvetica" panose="020B0604020202020204" pitchFamily="34" charset="0"/>
            </a:endParaRPr>
          </a:p>
          <a:p>
            <a:pPr algn="l" fontAlgn="base"/>
            <a:r>
              <a:rPr lang="vi-VN" b="0" i="0" dirty="0">
                <a:solidFill>
                  <a:srgbClr val="333333"/>
                </a:solidFill>
                <a:effectLst/>
                <a:latin typeface="Helvetica" panose="020B0604020202020204" pitchFamily="34" charset="0"/>
              </a:rPr>
              <a:t>dùng để encode các từ câu đích trong quá trình dịch</a:t>
            </a:r>
            <a:endParaRPr lang="en-US" b="0" i="0" dirty="0">
              <a:solidFill>
                <a:srgbClr val="333333"/>
              </a:solidFill>
              <a:effectLst/>
              <a:latin typeface="Helvetica" panose="020B0604020202020204" pitchFamily="34" charset="0"/>
            </a:endParaRPr>
          </a:p>
          <a:p>
            <a:pPr algn="l" fontAlgn="base"/>
            <a:r>
              <a:rPr lang="en-US" dirty="0">
                <a:solidFill>
                  <a:srgbClr val="333333"/>
                </a:solidFill>
                <a:latin typeface="Helvetica" panose="020B0604020202020204" pitchFamily="34" charset="0"/>
              </a:rPr>
              <a:t>T</a:t>
            </a:r>
            <a:r>
              <a:rPr lang="vi-VN" b="0" i="0" dirty="0">
                <a:solidFill>
                  <a:srgbClr val="333333"/>
                </a:solidFill>
                <a:effectLst/>
                <a:latin typeface="Helvetica" panose="020B0604020202020204" pitchFamily="34" charset="0"/>
              </a:rPr>
              <a:t>uy nhiên, </a:t>
            </a:r>
            <a:r>
              <a:rPr lang="en-US" b="0" i="0" dirty="0" err="1">
                <a:solidFill>
                  <a:srgbClr val="333333"/>
                </a:solidFill>
                <a:effectLst/>
                <a:latin typeface="Helvetica" panose="020B0604020202020204" pitchFamily="34" charset="0"/>
              </a:rPr>
              <a:t>khi</a:t>
            </a:r>
            <a:r>
              <a:rPr lang="en-US" b="0" i="0" dirty="0">
                <a:solidFill>
                  <a:srgbClr val="333333"/>
                </a:solidFill>
                <a:effectLst/>
                <a:latin typeface="Helvetica" panose="020B0604020202020204" pitchFamily="34" charset="0"/>
              </a:rPr>
              <a:t> </a:t>
            </a:r>
            <a:r>
              <a:rPr lang="en-US" b="0" i="0" dirty="0" err="1">
                <a:solidFill>
                  <a:srgbClr val="333333"/>
                </a:solidFill>
                <a:effectLst/>
                <a:latin typeface="Helvetica" panose="020B0604020202020204" pitchFamily="34" charset="0"/>
              </a:rPr>
              <a:t>huấn</a:t>
            </a:r>
            <a:r>
              <a:rPr lang="en-US" b="0" i="0" dirty="0">
                <a:solidFill>
                  <a:srgbClr val="333333"/>
                </a:solidFill>
                <a:effectLst/>
                <a:latin typeface="Helvetica" panose="020B0604020202020204" pitchFamily="34" charset="0"/>
              </a:rPr>
              <a:t> </a:t>
            </a:r>
            <a:r>
              <a:rPr lang="en-US" b="0" i="0" dirty="0" err="1">
                <a:solidFill>
                  <a:srgbClr val="333333"/>
                </a:solidFill>
                <a:effectLst/>
                <a:latin typeface="Helvetica" panose="020B0604020202020204" pitchFamily="34" charset="0"/>
              </a:rPr>
              <a:t>luyện</a:t>
            </a:r>
            <a:r>
              <a:rPr lang="en-US" b="0" i="0" dirty="0">
                <a:solidFill>
                  <a:srgbClr val="333333"/>
                </a:solidFill>
                <a:effectLst/>
                <a:latin typeface="Helvetica" panose="020B0604020202020204" pitchFamily="34" charset="0"/>
              </a:rPr>
              <a:t> </a:t>
            </a:r>
            <a:r>
              <a:rPr lang="vi-VN" b="0" i="0" dirty="0">
                <a:solidFill>
                  <a:srgbClr val="333333"/>
                </a:solidFill>
                <a:effectLst/>
                <a:latin typeface="Helvetica" panose="020B0604020202020204" pitchFamily="34" charset="0"/>
              </a:rPr>
              <a:t>cần lưu ý rằng phải che đi các từ ở tương lai chưa được mô hình dịch đến, để làm việc này thì đơn giản là chúng ta chỉ cần nhân với một vector chứa các giá trị 0,1.</a:t>
            </a:r>
            <a:endParaRPr lang="en-US" b="0" i="0" dirty="0">
              <a:solidFill>
                <a:srgbClr val="333333"/>
              </a:solidFill>
              <a:effectLst/>
              <a:latin typeface="Helvetica" panose="020B0604020202020204" pitchFamily="34" charset="0"/>
            </a:endParaRPr>
          </a:p>
          <a:p>
            <a:pPr algn="l" fontAlgn="base"/>
            <a:endParaRPr lang="vi-VN" b="0" i="0" dirty="0">
              <a:solidFill>
                <a:srgbClr val="333333"/>
              </a:solidFill>
              <a:effectLst/>
              <a:latin typeface="Helvetica" panose="020B0604020202020204" pitchFamily="34" charset="0"/>
            </a:endParaRPr>
          </a:p>
          <a:p>
            <a:pPr algn="l" fontAlgn="base"/>
            <a:r>
              <a:rPr lang="vi-VN" b="0" i="0" dirty="0">
                <a:solidFill>
                  <a:srgbClr val="333333"/>
                </a:solidFill>
                <a:effectLst/>
                <a:latin typeface="Helvetica" panose="020B0604020202020204" pitchFamily="34" charset="0"/>
              </a:rPr>
              <a:t>Trong decoder còn có một multi head attention khác có chức năng chú ý các từ ở mô hình encoder, layer này nhận vector key và value từ mô hình encoder, và output từ layer phía dưới. Đơn giản bởi vì chúng ta muốn so sánh sự tương quan giữa từ đang được dịch với các từ nguồn.</a:t>
            </a:r>
          </a:p>
          <a:p>
            <a:pPr marL="114300" indent="0">
              <a:buNone/>
            </a:pPr>
            <a:endParaRPr lang="en-US" dirty="0"/>
          </a:p>
        </p:txBody>
      </p:sp>
      <p:pic>
        <p:nvPicPr>
          <p:cNvPr id="4" name="masked_self_attn">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5370653" y="1029400"/>
            <a:ext cx="3665537" cy="3262312"/>
          </a:xfrm>
        </p:spPr>
      </p:pic>
    </p:spTree>
    <p:extLst>
      <p:ext uri="{BB962C8B-B14F-4D97-AF65-F5344CB8AC3E}">
        <p14:creationId xmlns:p14="http://schemas.microsoft.com/office/powerpoint/2010/main" val="29203969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Positional encoding</a:t>
            </a:r>
          </a:p>
        </p:txBody>
      </p:sp>
      <p:sp>
        <p:nvSpPr>
          <p:cNvPr id="3" name="Content Placeholder 2"/>
          <p:cNvSpPr>
            <a:spLocks noGrp="1"/>
          </p:cNvSpPr>
          <p:nvPr>
            <p:ph type="body" idx="1"/>
          </p:nvPr>
        </p:nvSpPr>
        <p:spPr/>
        <p:txBody>
          <a:bodyPr/>
          <a:lstStyle/>
          <a:p>
            <a:r>
              <a:rPr lang="en-US" dirty="0" err="1"/>
              <a:t>Trong</a:t>
            </a:r>
            <a:r>
              <a:rPr lang="en-US" dirty="0"/>
              <a:t> transformer, </a:t>
            </a:r>
            <a:r>
              <a:rPr lang="en-US" dirty="0" err="1"/>
              <a:t>toàn</a:t>
            </a:r>
            <a:r>
              <a:rPr lang="en-US" dirty="0"/>
              <a:t> </a:t>
            </a:r>
            <a:r>
              <a:rPr lang="en-US" dirty="0" err="1"/>
              <a:t>bộ</a:t>
            </a:r>
            <a:r>
              <a:rPr lang="en-US" dirty="0"/>
              <a:t> </a:t>
            </a:r>
            <a:r>
              <a:rPr lang="en-US" dirty="0" err="1"/>
              <a:t>các</a:t>
            </a:r>
            <a:r>
              <a:rPr lang="en-US" dirty="0"/>
              <a:t> </a:t>
            </a:r>
            <a:r>
              <a:rPr lang="en-US" dirty="0" err="1"/>
              <a:t>từ</a:t>
            </a:r>
            <a:r>
              <a:rPr lang="en-US" dirty="0"/>
              <a:t> </a:t>
            </a:r>
            <a:r>
              <a:rPr lang="en-US" dirty="0" err="1"/>
              <a:t>trong</a:t>
            </a:r>
            <a:r>
              <a:rPr lang="en-US" dirty="0"/>
              <a:t> </a:t>
            </a:r>
            <a:r>
              <a:rPr lang="en-US" dirty="0" err="1"/>
              <a:t>câu</a:t>
            </a:r>
            <a:r>
              <a:rPr lang="en-US" dirty="0"/>
              <a:t> </a:t>
            </a:r>
            <a:r>
              <a:rPr lang="en-US" dirty="0" err="1"/>
              <a:t>sẽ</a:t>
            </a:r>
            <a:r>
              <a:rPr lang="en-US" dirty="0"/>
              <a:t> </a:t>
            </a:r>
            <a:r>
              <a:rPr lang="en-US" dirty="0" err="1"/>
              <a:t>được</a:t>
            </a:r>
            <a:r>
              <a:rPr lang="en-US" dirty="0"/>
              <a:t> </a:t>
            </a:r>
            <a:r>
              <a:rPr lang="en-US" dirty="0" err="1"/>
              <a:t>đưa</a:t>
            </a:r>
            <a:r>
              <a:rPr lang="en-US" dirty="0"/>
              <a:t> </a:t>
            </a:r>
            <a:r>
              <a:rPr lang="en-US" dirty="0" err="1"/>
              <a:t>vào</a:t>
            </a:r>
            <a:r>
              <a:rPr lang="en-US" dirty="0"/>
              <a:t> </a:t>
            </a:r>
            <a:r>
              <a:rPr lang="en-US" dirty="0" err="1"/>
              <a:t>mô</a:t>
            </a:r>
            <a:r>
              <a:rPr lang="en-US" dirty="0"/>
              <a:t> </a:t>
            </a:r>
            <a:r>
              <a:rPr lang="en-US" dirty="0" err="1"/>
              <a:t>hình</a:t>
            </a:r>
            <a:r>
              <a:rPr lang="en-US" dirty="0"/>
              <a:t> </a:t>
            </a:r>
            <a:r>
              <a:rPr lang="en-US" dirty="0" err="1"/>
              <a:t>cùng</a:t>
            </a:r>
            <a:r>
              <a:rPr lang="en-US" dirty="0"/>
              <a:t> </a:t>
            </a:r>
            <a:r>
              <a:rPr lang="en-US" dirty="0" err="1"/>
              <a:t>lúc</a:t>
            </a:r>
            <a:r>
              <a:rPr lang="en-US" dirty="0"/>
              <a:t> </a:t>
            </a:r>
            <a:r>
              <a:rPr lang="en-US" dirty="0">
                <a:sym typeface="Wingdings" panose="05000000000000000000" pitchFamily="2" charset="2"/>
              </a:rPr>
              <a:t> </a:t>
            </a:r>
            <a:r>
              <a:rPr lang="en-US" dirty="0" err="1">
                <a:sym typeface="Wingdings" panose="05000000000000000000" pitchFamily="2" charset="2"/>
              </a:rPr>
              <a:t>cần</a:t>
            </a:r>
            <a:r>
              <a:rPr lang="en-US" dirty="0">
                <a:sym typeface="Wingdings" panose="05000000000000000000" pitchFamily="2" charset="2"/>
              </a:rPr>
              <a:t> </a:t>
            </a:r>
            <a:r>
              <a:rPr lang="en-US" dirty="0" err="1">
                <a:sym typeface="Wingdings" panose="05000000000000000000" pitchFamily="2" charset="2"/>
              </a:rPr>
              <a:t>thông</a:t>
            </a:r>
            <a:r>
              <a:rPr lang="en-US" dirty="0">
                <a:sym typeface="Wingdings" panose="05000000000000000000" pitchFamily="2" charset="2"/>
              </a:rPr>
              <a:t> tin </a:t>
            </a:r>
            <a:r>
              <a:rPr lang="en-US" dirty="0" err="1">
                <a:sym typeface="Wingdings" panose="05000000000000000000" pitchFamily="2" charset="2"/>
              </a:rPr>
              <a:t>về</a:t>
            </a:r>
            <a:r>
              <a:rPr lang="en-US" dirty="0">
                <a:sym typeface="Wingdings" panose="05000000000000000000" pitchFamily="2" charset="2"/>
              </a:rPr>
              <a:t> </a:t>
            </a:r>
            <a:r>
              <a:rPr lang="en-US" dirty="0" err="1">
                <a:sym typeface="Wingdings" panose="05000000000000000000" pitchFamily="2" charset="2"/>
              </a:rPr>
              <a:t>vị</a:t>
            </a:r>
            <a:r>
              <a:rPr lang="en-US" dirty="0">
                <a:sym typeface="Wingdings" panose="05000000000000000000" pitchFamily="2" charset="2"/>
              </a:rPr>
              <a:t> </a:t>
            </a:r>
            <a:r>
              <a:rPr lang="en-US" dirty="0" err="1">
                <a:sym typeface="Wingdings" panose="05000000000000000000" pitchFamily="2" charset="2"/>
              </a:rPr>
              <a:t>trí</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từ</a:t>
            </a:r>
            <a:endParaRPr lang="en-US" dirty="0">
              <a:sym typeface="Wingdings" panose="05000000000000000000" pitchFamily="2" charset="2"/>
            </a:endParaRPr>
          </a:p>
          <a:p>
            <a:endParaRPr lang="en-US" dirty="0">
              <a:sym typeface="Wingdings" panose="05000000000000000000" pitchFamily="2" charset="2"/>
            </a:endParaRPr>
          </a:p>
          <a:p>
            <a:r>
              <a:rPr lang="en-US" dirty="0" err="1">
                <a:sym typeface="Wingdings" panose="05000000000000000000" pitchFamily="2" charset="2"/>
              </a:rPr>
              <a:t>Cách</a:t>
            </a:r>
            <a:r>
              <a:rPr lang="en-US" dirty="0">
                <a:sym typeface="Wingdings" panose="05000000000000000000" pitchFamily="2" charset="2"/>
              </a:rPr>
              <a:t> </a:t>
            </a:r>
            <a:r>
              <a:rPr lang="en-US" dirty="0" err="1">
                <a:sym typeface="Wingdings" panose="05000000000000000000" pitchFamily="2" charset="2"/>
              </a:rPr>
              <a:t>giải</a:t>
            </a:r>
            <a:r>
              <a:rPr lang="en-US" dirty="0">
                <a:sym typeface="Wingdings" panose="05000000000000000000" pitchFamily="2" charset="2"/>
              </a:rPr>
              <a:t> </a:t>
            </a:r>
            <a:r>
              <a:rPr lang="en-US" dirty="0" err="1">
                <a:sym typeface="Wingdings" panose="05000000000000000000" pitchFamily="2" charset="2"/>
              </a:rPr>
              <a:t>quyết</a:t>
            </a:r>
            <a:r>
              <a:rPr lang="en-US" dirty="0">
                <a:sym typeface="Wingdings" panose="05000000000000000000" pitchFamily="2" charset="2"/>
              </a:rPr>
              <a:t> </a:t>
            </a:r>
            <a:r>
              <a:rPr lang="en-US" dirty="0" err="1">
                <a:sym typeface="Wingdings" panose="05000000000000000000" pitchFamily="2" charset="2"/>
              </a:rPr>
              <a:t>đơn</a:t>
            </a:r>
            <a:r>
              <a:rPr lang="en-US" dirty="0">
                <a:sym typeface="Wingdings" panose="05000000000000000000" pitchFamily="2" charset="2"/>
              </a:rPr>
              <a:t> </a:t>
            </a:r>
            <a:r>
              <a:rPr lang="en-US" dirty="0" err="1">
                <a:sym typeface="Wingdings" panose="05000000000000000000" pitchFamily="2" charset="2"/>
              </a:rPr>
              <a:t>giản</a:t>
            </a:r>
            <a:r>
              <a:rPr lang="en-US" dirty="0">
                <a:sym typeface="Wingdings" panose="05000000000000000000" pitchFamily="2" charset="2"/>
              </a:rPr>
              <a:t>: </a:t>
            </a:r>
            <a:r>
              <a:rPr lang="en-US" dirty="0" err="1">
                <a:sym typeface="Wingdings" panose="05000000000000000000" pitchFamily="2" charset="2"/>
              </a:rPr>
              <a:t>sử</a:t>
            </a:r>
            <a:r>
              <a:rPr lang="en-US" dirty="0">
                <a:sym typeface="Wingdings" panose="05000000000000000000" pitchFamily="2" charset="2"/>
              </a:rPr>
              <a:t> </a:t>
            </a:r>
            <a:r>
              <a:rPr lang="en-US" dirty="0" err="1">
                <a:sym typeface="Wingdings" panose="05000000000000000000" pitchFamily="2" charset="2"/>
              </a:rPr>
              <a:t>dụng</a:t>
            </a:r>
            <a:r>
              <a:rPr lang="en-US" dirty="0">
                <a:sym typeface="Wingdings" panose="05000000000000000000" pitchFamily="2" charset="2"/>
              </a:rPr>
              <a:t> </a:t>
            </a:r>
            <a:r>
              <a:rPr lang="en-US" dirty="0" err="1">
                <a:sym typeface="Wingdings" panose="05000000000000000000" pitchFamily="2" charset="2"/>
              </a:rPr>
              <a:t>chuỗi</a:t>
            </a:r>
            <a:r>
              <a:rPr lang="en-US" dirty="0">
                <a:sym typeface="Wingdings" panose="05000000000000000000" pitchFamily="2" charset="2"/>
              </a:rPr>
              <a:t> </a:t>
            </a:r>
            <a:r>
              <a:rPr lang="en-US" dirty="0" err="1">
                <a:sym typeface="Wingdings" panose="05000000000000000000" pitchFamily="2" charset="2"/>
              </a:rPr>
              <a:t>số</a:t>
            </a:r>
            <a:r>
              <a:rPr lang="en-US" dirty="0">
                <a:sym typeface="Wingdings" panose="05000000000000000000" pitchFamily="2" charset="2"/>
              </a:rPr>
              <a:t> </a:t>
            </a:r>
            <a:r>
              <a:rPr lang="en-US" dirty="0" err="1">
                <a:sym typeface="Wingdings" panose="05000000000000000000" pitchFamily="2" charset="2"/>
              </a:rPr>
              <a:t>từ</a:t>
            </a:r>
            <a:r>
              <a:rPr lang="en-US" dirty="0">
                <a:sym typeface="Wingdings" panose="05000000000000000000" pitchFamily="2" charset="2"/>
              </a:rPr>
              <a:t> 0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độ</a:t>
            </a:r>
            <a:r>
              <a:rPr lang="en-US" dirty="0">
                <a:sym typeface="Wingdings" panose="05000000000000000000" pitchFamily="2" charset="2"/>
              </a:rPr>
              <a:t> </a:t>
            </a:r>
            <a:r>
              <a:rPr lang="en-US" dirty="0" err="1">
                <a:sym typeface="Wingdings" panose="05000000000000000000" pitchFamily="2" charset="2"/>
              </a:rPr>
              <a:t>dài</a:t>
            </a:r>
            <a:r>
              <a:rPr lang="en-US" dirty="0">
                <a:sym typeface="Wingdings" panose="05000000000000000000" pitchFamily="2" charset="2"/>
              </a:rPr>
              <a:t> </a:t>
            </a:r>
            <a:r>
              <a:rPr lang="en-US" dirty="0" err="1">
                <a:sym typeface="Wingdings" panose="05000000000000000000" pitchFamily="2" charset="2"/>
              </a:rPr>
              <a:t>chuỗi</a:t>
            </a:r>
            <a:endParaRPr lang="en-US" dirty="0">
              <a:sym typeface="Wingdings" panose="05000000000000000000" pitchFamily="2" charset="2"/>
            </a:endParaRPr>
          </a:p>
          <a:p>
            <a:pPr lvl="1"/>
            <a:r>
              <a:rPr lang="en-US" dirty="0" err="1">
                <a:sym typeface="Wingdings" panose="05000000000000000000" pitchFamily="2" charset="2"/>
              </a:rPr>
              <a:t>Dự</a:t>
            </a:r>
            <a:r>
              <a:rPr lang="en-US" dirty="0">
                <a:sym typeface="Wingdings" panose="05000000000000000000" pitchFamily="2" charset="2"/>
              </a:rPr>
              <a:t> </a:t>
            </a:r>
            <a:r>
              <a:rPr lang="en-US" dirty="0" err="1">
                <a:sym typeface="Wingdings" panose="05000000000000000000" pitchFamily="2" charset="2"/>
              </a:rPr>
              <a:t>đoán</a:t>
            </a:r>
            <a:r>
              <a:rPr lang="en-US" dirty="0">
                <a:sym typeface="Wingdings" panose="05000000000000000000" pitchFamily="2" charset="2"/>
              </a:rPr>
              <a:t> </a:t>
            </a:r>
            <a:r>
              <a:rPr lang="en-US" dirty="0" err="1">
                <a:sym typeface="Wingdings" panose="05000000000000000000" pitchFamily="2" charset="2"/>
              </a:rPr>
              <a:t>không</a:t>
            </a:r>
            <a:r>
              <a:rPr lang="en-US" dirty="0">
                <a:sym typeface="Wingdings" panose="05000000000000000000" pitchFamily="2" charset="2"/>
              </a:rPr>
              <a:t> </a:t>
            </a:r>
            <a:r>
              <a:rPr lang="en-US" dirty="0" err="1">
                <a:sym typeface="Wingdings" panose="05000000000000000000" pitchFamily="2" charset="2"/>
              </a:rPr>
              <a:t>tốt</a:t>
            </a:r>
            <a:r>
              <a:rPr lang="en-US" dirty="0">
                <a:sym typeface="Wingdings" panose="05000000000000000000" pitchFamily="2" charset="2"/>
              </a:rPr>
              <a:t> </a:t>
            </a:r>
            <a:r>
              <a:rPr lang="en-US" dirty="0" err="1">
                <a:sym typeface="Wingdings" panose="05000000000000000000" pitchFamily="2" charset="2"/>
              </a:rPr>
              <a:t>khi</a:t>
            </a:r>
            <a:r>
              <a:rPr lang="en-US" dirty="0">
                <a:sym typeface="Wingdings" panose="05000000000000000000" pitchFamily="2" charset="2"/>
              </a:rPr>
              <a:t> </a:t>
            </a:r>
            <a:r>
              <a:rPr lang="en-US" dirty="0" err="1">
                <a:sym typeface="Wingdings" panose="05000000000000000000" pitchFamily="2" charset="2"/>
              </a:rPr>
              <a:t>gặp</a:t>
            </a:r>
            <a:r>
              <a:rPr lang="en-US" dirty="0">
                <a:sym typeface="Wingdings" panose="05000000000000000000" pitchFamily="2" charset="2"/>
              </a:rPr>
              <a:t> </a:t>
            </a:r>
            <a:r>
              <a:rPr lang="en-US" dirty="0" err="1">
                <a:sym typeface="Wingdings" panose="05000000000000000000" pitchFamily="2" charset="2"/>
              </a:rPr>
              <a:t>câu</a:t>
            </a:r>
            <a:r>
              <a:rPr lang="en-US" dirty="0">
                <a:sym typeface="Wingdings" panose="05000000000000000000" pitchFamily="2" charset="2"/>
              </a:rPr>
              <a:t> </a:t>
            </a:r>
            <a:r>
              <a:rPr lang="en-US" dirty="0" err="1">
                <a:sym typeface="Wingdings" panose="05000000000000000000" pitchFamily="2" charset="2"/>
              </a:rPr>
              <a:t>dài</a:t>
            </a:r>
            <a:r>
              <a:rPr lang="en-US" dirty="0">
                <a:sym typeface="Wingdings" panose="05000000000000000000" pitchFamily="2" charset="2"/>
              </a:rPr>
              <a:t> </a:t>
            </a:r>
            <a:r>
              <a:rPr lang="en-US" dirty="0" err="1">
                <a:sym typeface="Wingdings" panose="05000000000000000000" pitchFamily="2" charset="2"/>
              </a:rPr>
              <a:t>hơn</a:t>
            </a:r>
            <a:r>
              <a:rPr lang="en-US" dirty="0">
                <a:sym typeface="Wingdings" panose="05000000000000000000" pitchFamily="2" charset="2"/>
              </a:rPr>
              <a:t> </a:t>
            </a:r>
            <a:r>
              <a:rPr lang="en-US" dirty="0" err="1">
                <a:sym typeface="Wingdings" panose="05000000000000000000" pitchFamily="2" charset="2"/>
              </a:rPr>
              <a:t>câu</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tập</a:t>
            </a:r>
            <a:r>
              <a:rPr lang="en-US" dirty="0">
                <a:sym typeface="Wingdings" panose="05000000000000000000" pitchFamily="2" charset="2"/>
              </a:rPr>
              <a:t> train</a:t>
            </a:r>
          </a:p>
          <a:p>
            <a:pPr lvl="1"/>
            <a:endParaRPr lang="en-US" dirty="0"/>
          </a:p>
          <a:p>
            <a:endParaRPr lang="en-US" dirty="0"/>
          </a:p>
        </p:txBody>
      </p:sp>
    </p:spTree>
    <p:extLst>
      <p:ext uri="{BB962C8B-B14F-4D97-AF65-F5344CB8AC3E}">
        <p14:creationId xmlns:p14="http://schemas.microsoft.com/office/powerpoint/2010/main" val="70391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Positional encoding</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p:txBody>
              <a:bodyPr/>
              <a:lstStyle/>
              <a:p>
                <a:r>
                  <a:rPr lang="en-US" dirty="0"/>
                  <a:t>Công </a:t>
                </a:r>
                <a:r>
                  <a:rPr lang="en-US" dirty="0" err="1"/>
                  <a:t>thức</a:t>
                </a:r>
                <a:r>
                  <a:rPr lang="en-US" dirty="0"/>
                  <a:t> </a:t>
                </a:r>
                <a:r>
                  <a:rPr lang="en-US" dirty="0" err="1"/>
                  <a:t>tính</a:t>
                </a:r>
                <a:r>
                  <a:rPr lang="en-US" dirty="0"/>
                  <a:t> </a:t>
                </a:r>
                <a:r>
                  <a:rPr lang="en-US" dirty="0" err="1"/>
                  <a:t>mã</a:t>
                </a:r>
                <a:r>
                  <a:rPr lang="en-US" dirty="0"/>
                  <a:t> </a:t>
                </a:r>
                <a:r>
                  <a:rPr lang="en-US" dirty="0" err="1"/>
                  <a:t>hóa</a:t>
                </a:r>
                <a:r>
                  <a:rPr lang="en-US" dirty="0"/>
                  <a:t> </a:t>
                </a:r>
                <a:r>
                  <a:rPr lang="en-US" dirty="0" err="1"/>
                  <a:t>vị</a:t>
                </a:r>
                <a:r>
                  <a:rPr lang="en-US" dirty="0"/>
                  <a:t> </a:t>
                </a:r>
                <a:r>
                  <a:rPr lang="en-US" dirty="0" err="1"/>
                  <a:t>trí</a:t>
                </a:r>
                <a:r>
                  <a:rPr lang="en-US" dirty="0"/>
                  <a:t> (positional encoding) </a:t>
                </a:r>
                <a:r>
                  <a:rPr lang="en-US" dirty="0" err="1"/>
                  <a:t>tại</a:t>
                </a:r>
                <a:r>
                  <a:rPr lang="en-US" dirty="0"/>
                  <a:t> </a:t>
                </a:r>
                <a:r>
                  <a:rPr lang="en-US" dirty="0" err="1"/>
                  <a:t>mỗi</a:t>
                </a:r>
                <a:r>
                  <a:rPr lang="en-US" dirty="0"/>
                  <a:t> </a:t>
                </a:r>
                <a:r>
                  <a:rPr lang="en-US" dirty="0" err="1"/>
                  <a:t>điểm</a:t>
                </a:r>
                <a:endParaRPr lang="en-US" dirty="0"/>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m:rPr>
                          <m:sty m:val="p"/>
                        </m:rPr>
                        <a:rPr lang="en-US" b="0" i="0" smtClean="0">
                          <a:latin typeface="Cambria Math" panose="02040503050406030204" pitchFamily="18" charset="0"/>
                        </a:rPr>
                        <m:t>sin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rPr>
                        <m:t>)</m:t>
                      </m:r>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975939" y="3521424"/>
            <a:ext cx="3308970" cy="945420"/>
          </a:xfrm>
          <a:prstGeom prst="rect">
            <a:avLst/>
          </a:prstGeom>
        </p:spPr>
      </p:pic>
      <p:pic>
        <p:nvPicPr>
          <p:cNvPr id="8" name="Picture 2" descr="https://lena-voita.github.io/resources/lectures/seq2seq/transformer/positional_encoding-m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0764" y="2196703"/>
            <a:ext cx="1816318" cy="1403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906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Positional encoding</a:t>
            </a:r>
          </a:p>
        </p:txBody>
      </p:sp>
      <p:sp>
        <p:nvSpPr>
          <p:cNvPr id="3" name="Content Placeholder 2"/>
          <p:cNvSpPr>
            <a:spLocks noGrp="1"/>
          </p:cNvSpPr>
          <p:nvPr>
            <p:ph type="body" idx="1"/>
          </p:nvPr>
        </p:nvSpPr>
        <p:spPr/>
        <p:txBody>
          <a:bodyPr/>
          <a:lstStyle/>
          <a:p>
            <a:r>
              <a:rPr lang="en-US" dirty="0"/>
              <a:t>Positional encoding</a:t>
            </a:r>
          </a:p>
          <a:p>
            <a:endParaRPr lang="en-US" dirty="0"/>
          </a:p>
        </p:txBody>
      </p:sp>
      <p:pic>
        <p:nvPicPr>
          <p:cNvPr id="4" name="Picture 3"/>
          <p:cNvPicPr>
            <a:picLocks noChangeAspect="1"/>
          </p:cNvPicPr>
          <p:nvPr/>
        </p:nvPicPr>
        <p:blipFill>
          <a:blip r:embed="rId2"/>
          <a:stretch>
            <a:fillRect/>
          </a:stretch>
        </p:blipFill>
        <p:spPr>
          <a:xfrm>
            <a:off x="2195858" y="1173625"/>
            <a:ext cx="3308970" cy="945420"/>
          </a:xfrm>
          <a:prstGeom prst="rect">
            <a:avLst/>
          </a:prstGeom>
        </p:spPr>
      </p:pic>
      <p:pic>
        <p:nvPicPr>
          <p:cNvPr id="8" name="Picture 2" descr="https://lena-voita.github.io/resources/lectures/seq2seq/transformer/positional_encoding-m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0764" y="2196703"/>
            <a:ext cx="1816318" cy="1403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809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Positional encoding</a:t>
            </a:r>
          </a:p>
        </p:txBody>
      </p:sp>
      <p:sp>
        <p:nvSpPr>
          <p:cNvPr id="3" name="Content Placeholder 2"/>
          <p:cNvSpPr>
            <a:spLocks noGrp="1"/>
          </p:cNvSpPr>
          <p:nvPr>
            <p:ph type="body" idx="1"/>
          </p:nvPr>
        </p:nvSpPr>
        <p:spPr/>
        <p:txBody>
          <a:bodyPr/>
          <a:lstStyle/>
          <a:p>
            <a:r>
              <a:rPr lang="en-US" dirty="0"/>
              <a:t>Positional encoding</a:t>
            </a:r>
          </a:p>
          <a:p>
            <a:endParaRPr lang="en-US" dirty="0"/>
          </a:p>
        </p:txBody>
      </p:sp>
      <p:pic>
        <p:nvPicPr>
          <p:cNvPr id="6" name="Picture 5" descr="Background pattern&#10;&#10;Description automatically generated">
            <a:extLst>
              <a:ext uri="{FF2B5EF4-FFF2-40B4-BE49-F238E27FC236}">
                <a16:creationId xmlns:a16="http://schemas.microsoft.com/office/drawing/2014/main" id="{6D64CAB6-C011-060C-1656-E14270D1B041}"/>
              </a:ext>
            </a:extLst>
          </p:cNvPr>
          <p:cNvPicPr>
            <a:picLocks noChangeAspect="1"/>
          </p:cNvPicPr>
          <p:nvPr/>
        </p:nvPicPr>
        <p:blipFill>
          <a:blip r:embed="rId2"/>
          <a:stretch>
            <a:fillRect/>
          </a:stretch>
        </p:blipFill>
        <p:spPr>
          <a:xfrm>
            <a:off x="381160" y="1651246"/>
            <a:ext cx="8380071" cy="2586038"/>
          </a:xfrm>
          <a:prstGeom prst="rect">
            <a:avLst/>
          </a:prstGeom>
        </p:spPr>
      </p:pic>
    </p:spTree>
    <p:extLst>
      <p:ext uri="{BB962C8B-B14F-4D97-AF65-F5344CB8AC3E}">
        <p14:creationId xmlns:p14="http://schemas.microsoft.com/office/powerpoint/2010/main" val="2475911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5</a:t>
            </a:r>
            <a:r>
              <a:rPr lang="vi-VN" dirty="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934953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t>Bài</a:t>
            </a:r>
            <a:r>
              <a:rPr lang="en-US" dirty="0"/>
              <a:t> </a:t>
            </a:r>
            <a:r>
              <a:rPr lang="en-US" dirty="0" err="1"/>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r>
              <a:rPr lang="en-US" dirty="0"/>
              <a:t>Sentiment analysis using RNN/CNN</a:t>
            </a:r>
          </a:p>
          <a:p>
            <a:r>
              <a:rPr lang="fr-FR" dirty="0"/>
              <a:t>Machine translation </a:t>
            </a:r>
            <a:r>
              <a:rPr lang="fr-FR" dirty="0" err="1"/>
              <a:t>with</a:t>
            </a:r>
            <a:r>
              <a:rPr lang="fr-FR" dirty="0"/>
              <a:t> transformer</a:t>
            </a: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4130938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solidFill>
                  <a:srgbClr val="1155CC"/>
                </a:solidFill>
              </a:rPr>
              <a:t>Giới</a:t>
            </a:r>
            <a:r>
              <a:rPr lang="en-US" sz="2000" b="1" dirty="0">
                <a:solidFill>
                  <a:srgbClr val="1155CC"/>
                </a:solidFill>
              </a:rPr>
              <a:t> </a:t>
            </a:r>
            <a:r>
              <a:rPr lang="en-US" sz="2000" b="1" dirty="0" err="1">
                <a:solidFill>
                  <a:srgbClr val="1155CC"/>
                </a:solidFill>
              </a:rPr>
              <a:t>thiệu</a:t>
            </a:r>
            <a:endParaRPr lang="en-US" sz="2000" b="1" dirty="0">
              <a:solidFill>
                <a:srgbClr val="1155CC"/>
              </a:solidFill>
            </a:endParaRPr>
          </a:p>
          <a:p>
            <a:pPr marL="457200" lvl="0" indent="-355600" algn="l" rtl="0">
              <a:spcBef>
                <a:spcPts val="0"/>
              </a:spcBef>
              <a:spcAft>
                <a:spcPts val="0"/>
              </a:spcAft>
              <a:buClr>
                <a:srgbClr val="1155CC"/>
              </a:buClr>
              <a:buSzPts val="2000"/>
              <a:buAutoNum type="arabicPeriod"/>
            </a:pPr>
            <a:r>
              <a:rPr lang="en-US" sz="2000" b="1" dirty="0"/>
              <a:t>Seg2seg </a:t>
            </a:r>
            <a:r>
              <a:rPr lang="en-US" sz="2000" b="1" dirty="0" err="1"/>
              <a:t>cho</a:t>
            </a:r>
            <a:r>
              <a:rPr lang="en-US" sz="2000" b="1" dirty="0"/>
              <a:t> </a:t>
            </a:r>
            <a:r>
              <a:rPr lang="vi-VN" sz="2000" b="1" dirty="0"/>
              <a:t>dịch máy</a:t>
            </a:r>
          </a:p>
          <a:p>
            <a:pPr marL="457200" lvl="0" indent="-355600" algn="l" rtl="0">
              <a:spcBef>
                <a:spcPts val="0"/>
              </a:spcBef>
              <a:spcAft>
                <a:spcPts val="0"/>
              </a:spcAft>
              <a:buClr>
                <a:srgbClr val="1155CC"/>
              </a:buClr>
              <a:buSzPts val="2000"/>
              <a:buAutoNum type="arabicPeriod"/>
            </a:pPr>
            <a:r>
              <a:rPr lang="vi-VN" sz="2000" b="1" dirty="0"/>
              <a:t>Áp dụng attention cho seg2seg</a:t>
            </a:r>
            <a:endParaRPr lang="en-US" sz="2000" b="1" dirty="0">
              <a:solidFill>
                <a:srgbClr val="1155CC"/>
              </a:solidFill>
            </a:endParaRPr>
          </a:p>
          <a:p>
            <a:pPr marL="457200" lvl="0" indent="-355600" algn="l" rtl="0">
              <a:spcBef>
                <a:spcPts val="0"/>
              </a:spcBef>
              <a:spcAft>
                <a:spcPts val="0"/>
              </a:spcAft>
              <a:buClr>
                <a:srgbClr val="1155CC"/>
              </a:buClr>
              <a:buSzPts val="2000"/>
              <a:buAutoNum type="arabicPeriod"/>
            </a:pPr>
            <a:endParaRPr sz="2000" b="1" dirty="0">
              <a:solidFill>
                <a:srgbClr val="1155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a:t>
            </a:r>
            <a:r>
              <a:rPr lang="en-US" dirty="0"/>
              <a:t> </a:t>
            </a:r>
            <a:r>
              <a:rPr lang="en-US" dirty="0" err="1"/>
              <a:t>thuật</a:t>
            </a:r>
            <a:r>
              <a:rPr lang="en-US" dirty="0"/>
              <a:t> </a:t>
            </a:r>
            <a:r>
              <a:rPr lang="en-US" dirty="0" err="1"/>
              <a:t>ngữ</a:t>
            </a:r>
            <a:r>
              <a:rPr lang="en-US" dirty="0"/>
              <a:t> </a:t>
            </a:r>
            <a:r>
              <a:rPr lang="en-US" dirty="0" err="1"/>
              <a:t>thường</a:t>
            </a:r>
            <a:r>
              <a:rPr lang="en-US" dirty="0"/>
              <a:t> </a:t>
            </a:r>
            <a:r>
              <a:rPr lang="en-US" dirty="0" err="1"/>
              <a:t>thấy</a:t>
            </a:r>
            <a:endParaRPr lang="en-US" dirty="0"/>
          </a:p>
        </p:txBody>
      </p:sp>
      <p:sp>
        <p:nvSpPr>
          <p:cNvPr id="7" name="Content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77686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1</a:t>
            </a:r>
            <a:r>
              <a:rPr lang="vi-VN" dirty="0"/>
              <a:t>: </a:t>
            </a:r>
            <a:r>
              <a:rPr lang="en-US" dirty="0" err="1"/>
              <a:t>Giới</a:t>
            </a:r>
            <a:r>
              <a:rPr lang="en-US" dirty="0"/>
              <a:t> </a:t>
            </a:r>
            <a:r>
              <a:rPr lang="en-US" dirty="0" err="1"/>
              <a:t>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Nhắc</a:t>
            </a:r>
            <a:r>
              <a:rPr lang="en-US" dirty="0"/>
              <a:t> </a:t>
            </a:r>
            <a:r>
              <a:rPr lang="en-US" dirty="0" err="1"/>
              <a:t>lại</a:t>
            </a:r>
            <a:r>
              <a:rPr lang="en-US" dirty="0"/>
              <a:t> </a:t>
            </a:r>
            <a:r>
              <a:rPr lang="en-US" dirty="0" err="1"/>
              <a:t>mô</a:t>
            </a:r>
            <a:r>
              <a:rPr lang="en-US" dirty="0"/>
              <a:t> </a:t>
            </a:r>
            <a:r>
              <a:rPr lang="en-US" dirty="0" err="1"/>
              <a:t>hình</a:t>
            </a:r>
            <a:r>
              <a:rPr lang="en-US" dirty="0"/>
              <a:t> seq2seq</a:t>
            </a:r>
          </a:p>
        </p:txBody>
      </p:sp>
      <p:sp>
        <p:nvSpPr>
          <p:cNvPr id="7" name="Text Placeholder 6"/>
          <p:cNvSpPr>
            <a:spLocks noGrp="1"/>
          </p:cNvSpPr>
          <p:nvPr>
            <p:ph type="body" idx="1"/>
          </p:nvPr>
        </p:nvSpPr>
        <p:spPr/>
        <p:txBody>
          <a:bodyPr/>
          <a:lstStyle/>
          <a:p>
            <a:r>
              <a:rPr lang="en-US" dirty="0" err="1"/>
              <a:t>Gồm</a:t>
            </a:r>
            <a:r>
              <a:rPr lang="en-US" dirty="0"/>
              <a:t> 2 </a:t>
            </a:r>
            <a:r>
              <a:rPr lang="en-US" dirty="0" err="1"/>
              <a:t>phần</a:t>
            </a:r>
            <a:r>
              <a:rPr lang="en-US" dirty="0"/>
              <a:t> encoder </a:t>
            </a:r>
            <a:r>
              <a:rPr lang="en-US" dirty="0" err="1"/>
              <a:t>và</a:t>
            </a:r>
            <a:r>
              <a:rPr lang="en-US" dirty="0"/>
              <a:t> decoder:</a:t>
            </a:r>
          </a:p>
          <a:p>
            <a:pPr lvl="1"/>
            <a:r>
              <a:rPr lang="en-US" dirty="0"/>
              <a:t>Encoder </a:t>
            </a:r>
            <a:r>
              <a:rPr lang="en-US" dirty="0" err="1"/>
              <a:t>đọc</a:t>
            </a:r>
            <a:r>
              <a:rPr lang="en-US" dirty="0"/>
              <a:t> </a:t>
            </a:r>
            <a:r>
              <a:rPr lang="en-US" dirty="0" err="1"/>
              <a:t>chuỗi</a:t>
            </a:r>
            <a:r>
              <a:rPr lang="en-US" dirty="0"/>
              <a:t> </a:t>
            </a:r>
            <a:r>
              <a:rPr lang="en-US" dirty="0" err="1"/>
              <a:t>từ</a:t>
            </a:r>
            <a:r>
              <a:rPr lang="en-US" dirty="0"/>
              <a:t> </a:t>
            </a:r>
            <a:r>
              <a:rPr lang="en-US" dirty="0" err="1"/>
              <a:t>đầu</a:t>
            </a:r>
            <a:r>
              <a:rPr lang="en-US" dirty="0"/>
              <a:t> </a:t>
            </a:r>
            <a:r>
              <a:rPr lang="en-US" dirty="0" err="1"/>
              <a:t>vào</a:t>
            </a:r>
            <a:r>
              <a:rPr lang="en-US" dirty="0"/>
              <a:t> </a:t>
            </a:r>
            <a:r>
              <a:rPr lang="en-US" dirty="0" err="1"/>
              <a:t>và</a:t>
            </a:r>
            <a:r>
              <a:rPr lang="en-US" dirty="0"/>
              <a:t> </a:t>
            </a:r>
            <a:r>
              <a:rPr lang="en-US" dirty="0" err="1"/>
              <a:t>tạo</a:t>
            </a:r>
            <a:r>
              <a:rPr lang="en-US" dirty="0"/>
              <a:t> </a:t>
            </a:r>
            <a:r>
              <a:rPr lang="en-US" dirty="0" err="1"/>
              <a:t>ra</a:t>
            </a:r>
            <a:r>
              <a:rPr lang="en-US" dirty="0"/>
              <a:t> vector </a:t>
            </a:r>
            <a:r>
              <a:rPr lang="en-US" dirty="0" err="1"/>
              <a:t>trạng</a:t>
            </a:r>
            <a:r>
              <a:rPr lang="en-US" dirty="0"/>
              <a:t> </a:t>
            </a:r>
            <a:r>
              <a:rPr lang="en-US" dirty="0" err="1"/>
              <a:t>thái</a:t>
            </a:r>
            <a:endParaRPr lang="en-US" dirty="0"/>
          </a:p>
          <a:p>
            <a:pPr lvl="1"/>
            <a:r>
              <a:rPr lang="en-US" dirty="0"/>
              <a:t>Decode </a:t>
            </a:r>
            <a:r>
              <a:rPr lang="en-US" dirty="0" err="1"/>
              <a:t>sử</a:t>
            </a:r>
            <a:r>
              <a:rPr lang="en-US" dirty="0"/>
              <a:t> </a:t>
            </a:r>
            <a:r>
              <a:rPr lang="en-US" dirty="0" err="1"/>
              <a:t>dụng</a:t>
            </a:r>
            <a:r>
              <a:rPr lang="en-US" dirty="0"/>
              <a:t> vector </a:t>
            </a:r>
            <a:r>
              <a:rPr lang="en-US" dirty="0" err="1"/>
              <a:t>trạng</a:t>
            </a:r>
            <a:r>
              <a:rPr lang="en-US" dirty="0"/>
              <a:t> </a:t>
            </a:r>
            <a:r>
              <a:rPr lang="en-US" dirty="0" err="1"/>
              <a:t>thái</a:t>
            </a:r>
            <a:r>
              <a:rPr lang="en-US" dirty="0"/>
              <a:t> </a:t>
            </a:r>
            <a:r>
              <a:rPr lang="en-US" dirty="0" err="1"/>
              <a:t>và</a:t>
            </a:r>
            <a:r>
              <a:rPr lang="en-US" dirty="0"/>
              <a:t> </a:t>
            </a:r>
            <a:r>
              <a:rPr lang="en-US" dirty="0" err="1"/>
              <a:t>tạo</a:t>
            </a:r>
            <a:r>
              <a:rPr lang="en-US" dirty="0"/>
              <a:t> </a:t>
            </a:r>
            <a:r>
              <a:rPr lang="en-US" dirty="0" err="1"/>
              <a:t>ra</a:t>
            </a:r>
            <a:r>
              <a:rPr lang="en-US" dirty="0"/>
              <a:t> </a:t>
            </a:r>
            <a:r>
              <a:rPr lang="en-US" dirty="0" err="1"/>
              <a:t>chuỗi</a:t>
            </a:r>
            <a:r>
              <a:rPr lang="en-US" dirty="0"/>
              <a:t> </a:t>
            </a:r>
            <a:r>
              <a:rPr lang="en-US" dirty="0" err="1"/>
              <a:t>đầu</a:t>
            </a:r>
            <a:r>
              <a:rPr lang="en-US" dirty="0"/>
              <a:t> </a:t>
            </a:r>
            <a:r>
              <a:rPr lang="en-US" dirty="0" err="1"/>
              <a:t>ra</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1026" name="Picture 2" descr="https://lena-voita.github.io/resources/lectures/seq2seq/general/enc_dec-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5009" y="2040086"/>
            <a:ext cx="4880882" cy="23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926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74AF-66CF-4D6E-FF75-308DA8F008B5}"/>
              </a:ext>
            </a:extLst>
          </p:cNvPr>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D411DCD8-DBB6-342D-4E21-9979E773D721}"/>
              </a:ext>
            </a:extLst>
          </p:cNvPr>
          <p:cNvSpPr>
            <a:spLocks noGrp="1"/>
          </p:cNvSpPr>
          <p:nvPr>
            <p:ph type="body" idx="1"/>
          </p:nvPr>
        </p:nvSpPr>
        <p:spPr/>
        <p:txBody>
          <a:bodyPr/>
          <a:lstStyle/>
          <a:p>
            <a:r>
              <a:rPr lang="en-US" b="0" i="0" dirty="0">
                <a:solidFill>
                  <a:srgbClr val="1B1B1B"/>
                </a:solidFill>
                <a:effectLst/>
                <a:latin typeface="Open Sans" panose="020B0606030504020204" pitchFamily="34" charset="0"/>
              </a:rPr>
              <a:t>Neural Machine Translation (NMT)</a:t>
            </a:r>
            <a:endParaRPr lang="en-US" dirty="0">
              <a:solidFill>
                <a:srgbClr val="1B1B1B"/>
              </a:solidFill>
              <a:latin typeface="Open Sans" panose="020B0606030504020204" pitchFamily="34" charset="0"/>
            </a:endParaRPr>
          </a:p>
          <a:p>
            <a:r>
              <a:rPr lang="en-US" b="0" i="0" dirty="0">
                <a:solidFill>
                  <a:srgbClr val="1B1B1B"/>
                </a:solidFill>
                <a:effectLst/>
                <a:latin typeface="Open Sans" panose="020B0606030504020204" pitchFamily="34" charset="0"/>
              </a:rPr>
              <a:t>Image Captioning</a:t>
            </a:r>
            <a:endParaRPr lang="en-US" dirty="0">
              <a:solidFill>
                <a:srgbClr val="1B1B1B"/>
              </a:solidFill>
              <a:latin typeface="Open Sans" panose="020B0606030504020204" pitchFamily="34" charset="0"/>
            </a:endParaRPr>
          </a:p>
          <a:p>
            <a:r>
              <a:rPr lang="en-US" b="0" i="0" dirty="0">
                <a:solidFill>
                  <a:srgbClr val="1B1B1B"/>
                </a:solidFill>
                <a:effectLst/>
                <a:latin typeface="Open Sans" panose="020B0606030504020204" pitchFamily="34" charset="0"/>
              </a:rPr>
              <a:t>Text </a:t>
            </a:r>
            <a:r>
              <a:rPr lang="en-US" b="0" i="0" dirty="0" err="1">
                <a:solidFill>
                  <a:srgbClr val="1B1B1B"/>
                </a:solidFill>
                <a:effectLst/>
                <a:latin typeface="Open Sans" panose="020B0606030504020204" pitchFamily="34" charset="0"/>
              </a:rPr>
              <a:t>Summarizarion</a:t>
            </a:r>
            <a:r>
              <a:rPr lang="en-US" b="0" i="0" dirty="0">
                <a:solidFill>
                  <a:srgbClr val="1B1B1B"/>
                </a:solidFill>
                <a:effectLst/>
                <a:latin typeface="Open Sans" panose="020B0606030504020204" pitchFamily="34" charset="0"/>
              </a:rPr>
              <a:t> hay </a:t>
            </a:r>
            <a:r>
              <a:rPr lang="en-US" b="0" i="0" dirty="0" err="1">
                <a:solidFill>
                  <a:srgbClr val="1B1B1B"/>
                </a:solidFill>
                <a:effectLst/>
                <a:latin typeface="Open Sans" panose="020B0606030504020204" pitchFamily="34" charset="0"/>
              </a:rPr>
              <a:t>tóm</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tắt</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văn</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bản</a:t>
            </a:r>
            <a:endParaRPr lang="en-US" dirty="0">
              <a:solidFill>
                <a:srgbClr val="1B1B1B"/>
              </a:solidFill>
              <a:latin typeface="Open Sans" panose="020B0606030504020204" pitchFamily="34" charset="0"/>
            </a:endParaRPr>
          </a:p>
          <a:p>
            <a:r>
              <a:rPr lang="en-US" b="0" i="0" dirty="0">
                <a:solidFill>
                  <a:srgbClr val="1B1B1B"/>
                </a:solidFill>
                <a:effectLst/>
                <a:latin typeface="Open Sans" panose="020B0606030504020204" pitchFamily="34" charset="0"/>
              </a:rPr>
              <a:t>Text Classification</a:t>
            </a:r>
          </a:p>
          <a:p>
            <a:r>
              <a:rPr lang="en-US" b="0" i="0" dirty="0">
                <a:solidFill>
                  <a:srgbClr val="1B1B1B"/>
                </a:solidFill>
                <a:effectLst/>
                <a:latin typeface="Open Sans" panose="020B0606030504020204" pitchFamily="34" charset="0"/>
              </a:rPr>
              <a:t>OCR</a:t>
            </a:r>
          </a:p>
          <a:p>
            <a:r>
              <a:rPr lang="en-US" b="0" i="0" dirty="0">
                <a:solidFill>
                  <a:srgbClr val="1B1B1B"/>
                </a:solidFill>
                <a:effectLst/>
                <a:latin typeface="Open Sans" panose="020B0606030504020204" pitchFamily="34" charset="0"/>
              </a:rPr>
              <a:t>Voice Recognition</a:t>
            </a:r>
          </a:p>
          <a:p>
            <a:r>
              <a:rPr lang="en-US" b="0" i="0" dirty="0">
                <a:solidFill>
                  <a:srgbClr val="1B1B1B"/>
                </a:solidFill>
                <a:effectLst/>
                <a:latin typeface="Open Sans" panose="020B0606030504020204" pitchFamily="34" charset="0"/>
              </a:rPr>
              <a:t>Generate parse trees of sentences</a:t>
            </a:r>
          </a:p>
          <a:p>
            <a:r>
              <a:rPr lang="en-US" b="0" i="0" dirty="0">
                <a:solidFill>
                  <a:srgbClr val="1B1B1B"/>
                </a:solidFill>
                <a:effectLst/>
                <a:latin typeface="Open Sans" panose="020B0606030504020204" pitchFamily="34" charset="0"/>
              </a:rPr>
              <a:t>Chatbots</a:t>
            </a:r>
            <a:endParaRPr lang="en-US" dirty="0"/>
          </a:p>
        </p:txBody>
      </p:sp>
      <p:sp>
        <p:nvSpPr>
          <p:cNvPr id="4" name="Slide Number Placeholder 3">
            <a:extLst>
              <a:ext uri="{FF2B5EF4-FFF2-40B4-BE49-F238E27FC236}">
                <a16:creationId xmlns:a16="http://schemas.microsoft.com/office/drawing/2014/main" id="{231707AE-69EF-4C59-272B-AAC6D20519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2542256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2: </a:t>
            </a:r>
            <a:r>
              <a:rPr lang="en-US" dirty="0"/>
              <a:t>seq2seq </a:t>
            </a:r>
            <a:r>
              <a:rPr lang="en-US" dirty="0" err="1"/>
              <a:t>cho</a:t>
            </a:r>
            <a:r>
              <a:rPr lang="en-US" dirty="0"/>
              <a:t> </a:t>
            </a:r>
            <a:r>
              <a:rPr lang="en-US" dirty="0" err="1"/>
              <a:t>dịch</a:t>
            </a:r>
            <a:r>
              <a:rPr lang="en-US" dirty="0"/>
              <a:t> </a:t>
            </a:r>
            <a:r>
              <a:rPr lang="en-US" dirty="0" err="1"/>
              <a:t>máy</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4044977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2037</Words>
  <Application>Microsoft Office PowerPoint</Application>
  <PresentationFormat>On-screen Show (16:9)</PresentationFormat>
  <Paragraphs>223</Paragraphs>
  <Slides>51</Slides>
  <Notes>18</Notes>
  <HiddenSlides>0</HiddenSlides>
  <MMClips>6</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51</vt:i4>
      </vt:variant>
    </vt:vector>
  </HeadingPairs>
  <TitlesOfParts>
    <vt:vector size="57" baseType="lpstr">
      <vt:lpstr>Arial</vt:lpstr>
      <vt:lpstr>Cambria Math</vt:lpstr>
      <vt:lpstr>Helvetica</vt:lpstr>
      <vt:lpstr>Open Sans</vt:lpstr>
      <vt:lpstr>Simple Light</vt:lpstr>
      <vt:lpstr>Simple Light</vt:lpstr>
      <vt:lpstr>Deep Learning Bài 6: Attention</vt:lpstr>
      <vt:lpstr>Giảng viên và Trợ giảng</vt:lpstr>
      <vt:lpstr>Giảng viên và Trợ giảng (hỗ trợ)</vt:lpstr>
      <vt:lpstr>Giới thiệu mentor </vt:lpstr>
      <vt:lpstr>Nội dung</vt:lpstr>
      <vt:lpstr>Phần 1: Giới thiệu</vt:lpstr>
      <vt:lpstr>Nhắc lại mô hình seq2seq</vt:lpstr>
      <vt:lpstr>Ứng dụng</vt:lpstr>
      <vt:lpstr>Phần 2: seq2seq cho dịch máy</vt:lpstr>
      <vt:lpstr>Seq2seq cho dịch thuật</vt:lpstr>
      <vt:lpstr>Mô hình ngôn ngữ</vt:lpstr>
      <vt:lpstr>Mô hình ngôn ngữ có điều kiện</vt:lpstr>
      <vt:lpstr>Seq2seq cho mô hình ngôn ngữ có điều kiện</vt:lpstr>
      <vt:lpstr>Mô hình đơn giản</vt:lpstr>
      <vt:lpstr>Huấn luyện</vt:lpstr>
      <vt:lpstr>Huấn luyện mô hình seq2seq</vt:lpstr>
      <vt:lpstr>Huấn luyện mô hình seq2seq</vt:lpstr>
      <vt:lpstr>Sử dụng mô hình seq2seq</vt:lpstr>
      <vt:lpstr>Greedy search</vt:lpstr>
      <vt:lpstr>Beam search</vt:lpstr>
      <vt:lpstr>Phần 3: Mô hình seq2seq và attention</vt:lpstr>
      <vt:lpstr>Hạn chế của mô hình seg2seg</vt:lpstr>
      <vt:lpstr>Định nghĩa attention</vt:lpstr>
      <vt:lpstr>Mô hình cơ bản</vt:lpstr>
      <vt:lpstr>Cơ chế attention</vt:lpstr>
      <vt:lpstr>Tính toán attention</vt:lpstr>
      <vt:lpstr>Cách tính attention score</vt:lpstr>
      <vt:lpstr>Mô hình Bahdanau</vt:lpstr>
      <vt:lpstr>Mô hình Luong</vt:lpstr>
      <vt:lpstr>Ma trận trọng số attention</vt:lpstr>
      <vt:lpstr>Phần 4: Transformer</vt:lpstr>
      <vt:lpstr>Có gì mới ở mô hình transformer</vt:lpstr>
      <vt:lpstr>Khác biệt giữa transformer và seq2seq</vt:lpstr>
      <vt:lpstr>Kiến trúc mô hình</vt:lpstr>
      <vt:lpstr>Kiến trúc mô hình</vt:lpstr>
      <vt:lpstr>Self attention</vt:lpstr>
      <vt:lpstr>Self attention</vt:lpstr>
      <vt:lpstr>Cấu trúc self-attention</vt:lpstr>
      <vt:lpstr>Cấu trúc self-attention</vt:lpstr>
      <vt:lpstr>Query, key and value</vt:lpstr>
      <vt:lpstr>Multi-head attention</vt:lpstr>
      <vt:lpstr>Masked self attention (decoder)</vt:lpstr>
      <vt:lpstr>Positional encoding</vt:lpstr>
      <vt:lpstr>Positional encoding</vt:lpstr>
      <vt:lpstr>Positional encoding</vt:lpstr>
      <vt:lpstr>Positional encoding</vt:lpstr>
      <vt:lpstr>Phần 5: Bài tập và thảo luận</vt:lpstr>
      <vt:lpstr>Bài tập</vt:lpstr>
      <vt:lpstr>Tóm tắt</vt:lpstr>
      <vt:lpstr>Các thuật ngữ thường thấy</vt:lpstr>
      <vt:lpstr>Thảo Luận &amp; Hỏi Đáp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Van-Khoa</cp:lastModifiedBy>
  <cp:revision>235</cp:revision>
  <dcterms:modified xsi:type="dcterms:W3CDTF">2022-12-10T08:32:48Z</dcterms:modified>
</cp:coreProperties>
</file>